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0" r:id="rId4"/>
    <p:sldId id="261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38"/>
    <p:restoredTop sz="94696"/>
  </p:normalViewPr>
  <p:slideViewPr>
    <p:cSldViewPr snapToGrid="0" snapToObjects="1">
      <p:cViewPr>
        <p:scale>
          <a:sx n="140" d="100"/>
          <a:sy n="140" d="100"/>
        </p:scale>
        <p:origin x="4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B20D05-AB52-134F-B678-195DE39A9118}" type="datetimeFigureOut">
              <a:rPr lang="en-US" smtClean="0"/>
              <a:t>1/10/19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4DE16-8067-DF42-8414-3CD9C7B6D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96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3809-DA95-254B-B24A-C07EA206F473}" type="datetimeFigureOut">
              <a:rPr lang="en-US" smtClean="0"/>
              <a:t>1/10/19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9F38-5369-294E-A434-535F7CDF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615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3809-DA95-254B-B24A-C07EA206F473}" type="datetimeFigureOut">
              <a:rPr lang="en-US" smtClean="0"/>
              <a:t>1/10/19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9F38-5369-294E-A434-535F7CDF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400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3809-DA95-254B-B24A-C07EA206F473}" type="datetimeFigureOut">
              <a:rPr lang="en-US" smtClean="0"/>
              <a:t>1/10/19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9F38-5369-294E-A434-535F7CDF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094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3809-DA95-254B-B24A-C07EA206F473}" type="datetimeFigureOut">
              <a:rPr lang="en-US" smtClean="0"/>
              <a:t>1/10/19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9F38-5369-294E-A434-535F7CDF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835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3809-DA95-254B-B24A-C07EA206F473}" type="datetimeFigureOut">
              <a:rPr lang="en-US" smtClean="0"/>
              <a:t>1/10/19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9F38-5369-294E-A434-535F7CDF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981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3809-DA95-254B-B24A-C07EA206F473}" type="datetimeFigureOut">
              <a:rPr lang="en-US" smtClean="0"/>
              <a:t>1/10/19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9F38-5369-294E-A434-535F7CDF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862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3809-DA95-254B-B24A-C07EA206F473}" type="datetimeFigureOut">
              <a:rPr lang="en-US" smtClean="0"/>
              <a:t>1/10/19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9F38-5369-294E-A434-535F7CDF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769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3809-DA95-254B-B24A-C07EA206F473}" type="datetimeFigureOut">
              <a:rPr lang="en-US" smtClean="0"/>
              <a:t>1/10/19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9F38-5369-294E-A434-535F7CDF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81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3809-DA95-254B-B24A-C07EA206F473}" type="datetimeFigureOut">
              <a:rPr lang="en-US" smtClean="0"/>
              <a:t>1/10/19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9F38-5369-294E-A434-535F7CDF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5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3809-DA95-254B-B24A-C07EA206F473}" type="datetimeFigureOut">
              <a:rPr lang="en-US" smtClean="0"/>
              <a:t>1/10/19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9F38-5369-294E-A434-535F7CDF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75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3809-DA95-254B-B24A-C07EA206F473}" type="datetimeFigureOut">
              <a:rPr lang="en-US" smtClean="0"/>
              <a:t>1/10/19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9F38-5369-294E-A434-535F7CDF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41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43809-DA95-254B-B24A-C07EA206F473}" type="datetimeFigureOut">
              <a:rPr lang="en-US" smtClean="0"/>
              <a:t>1/10/19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A9F38-5369-294E-A434-535F7CDF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1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57596" y="557556"/>
            <a:ext cx="5360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HPC Facilities for UK Theory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56015" y="2489926"/>
            <a:ext cx="35637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UKMHD Consortium</a:t>
            </a:r>
          </a:p>
          <a:p>
            <a:pPr algn="ctr"/>
            <a:r>
              <a:rPr lang="en-US" sz="3200" dirty="0"/>
              <a:t>and</a:t>
            </a:r>
          </a:p>
          <a:p>
            <a:pPr algn="ctr"/>
            <a:r>
              <a:rPr lang="en-US" sz="3200" dirty="0"/>
              <a:t>DIRAC resources</a:t>
            </a:r>
          </a:p>
        </p:txBody>
      </p:sp>
    </p:spTree>
    <p:extLst>
      <p:ext uri="{BB962C8B-B14F-4D97-AF65-F5344CB8AC3E}">
        <p14:creationId xmlns:p14="http://schemas.microsoft.com/office/powerpoint/2010/main" val="1593790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26078" y="1383544"/>
            <a:ext cx="774667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sz="2400" dirty="0"/>
              <a:t>UKMHD Consortium</a:t>
            </a:r>
          </a:p>
          <a:p>
            <a:endParaRPr lang="en-GB" sz="2400" dirty="0"/>
          </a:p>
          <a:p>
            <a:pPr marL="285750" indent="-285750">
              <a:buFont typeface="Arial"/>
              <a:buChar char="•"/>
            </a:pPr>
            <a:r>
              <a:rPr lang="en-GB" sz="2400" dirty="0"/>
              <a:t>Split into 3 projects.</a:t>
            </a:r>
          </a:p>
          <a:p>
            <a:pPr marL="285750" indent="-285750">
              <a:buFont typeface="Arial"/>
              <a:buChar char="•"/>
            </a:pPr>
            <a:r>
              <a:rPr lang="en-GB" sz="2400" dirty="0"/>
              <a:t>UKMHD1 – Solar and planetary interiors</a:t>
            </a:r>
          </a:p>
          <a:p>
            <a:pPr marL="285750" indent="-285750">
              <a:buFont typeface="Arial"/>
              <a:buChar char="•"/>
            </a:pPr>
            <a:r>
              <a:rPr lang="en-GB" sz="2400" dirty="0"/>
              <a:t>UKMHD2 – Solar atmosphere (MHD and kinetic)</a:t>
            </a:r>
          </a:p>
          <a:p>
            <a:pPr marL="285750" indent="-285750">
              <a:buFont typeface="Arial"/>
              <a:buChar char="•"/>
            </a:pPr>
            <a:r>
              <a:rPr lang="en-GB" sz="2400" dirty="0"/>
              <a:t>UKMHD3 – Astrophysical MHD</a:t>
            </a:r>
          </a:p>
          <a:p>
            <a:pPr marL="285750" indent="-285750">
              <a:buFont typeface="Arial"/>
              <a:buChar char="•"/>
            </a:pPr>
            <a:r>
              <a:rPr lang="en-GB" sz="2400" dirty="0"/>
              <a:t>Dirac 2 – Durham, Leicester, Cambridge – UKMHD2 used 5.2M </a:t>
            </a:r>
            <a:r>
              <a:rPr lang="en-GB" sz="2400" dirty="0" err="1"/>
              <a:t>CPUh</a:t>
            </a:r>
            <a:r>
              <a:rPr lang="en-GB" sz="2400" dirty="0"/>
              <a:t> (2016), 8.7M </a:t>
            </a:r>
            <a:r>
              <a:rPr lang="en-GB" sz="2400" dirty="0" err="1"/>
              <a:t>CPUh</a:t>
            </a:r>
            <a:r>
              <a:rPr lang="en-GB" sz="2400" dirty="0"/>
              <a:t> (2017), 11.5M </a:t>
            </a:r>
            <a:r>
              <a:rPr lang="en-GB" sz="2400" dirty="0" err="1"/>
              <a:t>CPUh</a:t>
            </a:r>
            <a:r>
              <a:rPr lang="en-GB" sz="2400" dirty="0"/>
              <a:t> (2018) </a:t>
            </a:r>
          </a:p>
          <a:p>
            <a:pPr marL="285750" indent="-285750">
              <a:buFont typeface="Arial"/>
              <a:buChar char="•"/>
            </a:pPr>
            <a:r>
              <a:rPr lang="en-GB" sz="2400" dirty="0"/>
              <a:t>Total 25.4M </a:t>
            </a:r>
            <a:r>
              <a:rPr lang="en-GB" sz="2400" dirty="0" err="1"/>
              <a:t>CPUh</a:t>
            </a:r>
            <a:r>
              <a:rPr lang="en-GB" sz="2400" dirty="0"/>
              <a:t> used over 3 years</a:t>
            </a:r>
          </a:p>
          <a:p>
            <a:pPr marL="285750" indent="-285750">
              <a:buFont typeface="Arial"/>
              <a:buChar char="•"/>
            </a:pPr>
            <a:r>
              <a:rPr lang="en-GB" sz="2400" dirty="0"/>
              <a:t>Similar for other MHD projects</a:t>
            </a:r>
          </a:p>
          <a:p>
            <a:pPr marL="285750" indent="-285750">
              <a:buFont typeface="Arial"/>
              <a:buChar char="•"/>
            </a:pPr>
            <a:r>
              <a:rPr lang="en-GB" sz="2400" dirty="0"/>
              <a:t>Reapplication for more Dirac 2 time for 2019 – awaiting outcome – in general good reviews</a:t>
            </a:r>
          </a:p>
          <a:p>
            <a:pPr marL="285750" indent="-285750">
              <a:buFont typeface="Arial"/>
              <a:buChar char="•"/>
            </a:pPr>
            <a:r>
              <a:rPr lang="en-GB" sz="2400" dirty="0"/>
              <a:t>Dirac 3 – Case made to BEIS – been delayed until 2019 (originally 2017) – but upgrade to Dirac2.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14089" y="418758"/>
            <a:ext cx="26003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HPC – UKMHD</a:t>
            </a:r>
          </a:p>
        </p:txBody>
      </p:sp>
    </p:spTree>
    <p:extLst>
      <p:ext uri="{BB962C8B-B14F-4D97-AF65-F5344CB8AC3E}">
        <p14:creationId xmlns:p14="http://schemas.microsoft.com/office/powerpoint/2010/main" val="890872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2" name="Picture 68" descr="page2image91184">
            <a:extLst>
              <a:ext uri="{FF2B5EF4-FFF2-40B4-BE49-F238E27FC236}">
                <a16:creationId xmlns:a16="http://schemas.microsoft.com/office/drawing/2014/main" id="{51A7B03D-23D4-F44B-A129-AC64D4819B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12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3" name="Picture 69" descr="page2image91344">
            <a:extLst>
              <a:ext uri="{FF2B5EF4-FFF2-40B4-BE49-F238E27FC236}">
                <a16:creationId xmlns:a16="http://schemas.microsoft.com/office/drawing/2014/main" id="{69F233DC-F874-DE41-9249-49B888B9A5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256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4" name="Picture 70" descr="page2image91504">
            <a:extLst>
              <a:ext uri="{FF2B5EF4-FFF2-40B4-BE49-F238E27FC236}">
                <a16:creationId xmlns:a16="http://schemas.microsoft.com/office/drawing/2014/main" id="{8B62098A-56CC-4240-BE07-9520E6B05C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12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5" name="Picture 71" descr="page2image91664">
            <a:extLst>
              <a:ext uri="{FF2B5EF4-FFF2-40B4-BE49-F238E27FC236}">
                <a16:creationId xmlns:a16="http://schemas.microsoft.com/office/drawing/2014/main" id="{B39480A8-1A12-B24B-8E44-92797DAD1B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256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8E783C7-D2FD-1144-A860-63C46C135E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037326"/>
              </p:ext>
            </p:extLst>
          </p:nvPr>
        </p:nvGraphicFramePr>
        <p:xfrm>
          <a:off x="1513385" y="2384692"/>
          <a:ext cx="8128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24531700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64653427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0815102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6463883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cosma6 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16,865,395:13:20 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17,700,000</a:t>
                      </a:r>
                      <a:endParaRPr lang="en-GB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0.953 </a:t>
                      </a:r>
                      <a:endParaRPr lang="en-GB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9812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hpcs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3,910,449:02:59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4,235,000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0.923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098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cosma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3,211,614:01:20 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750,000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4.282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069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csd3cpu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1,485,356:21:14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1,480,000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1.004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5684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37104B4-83C4-064D-B98C-9AB76494AB76}"/>
              </a:ext>
            </a:extLst>
          </p:cNvPr>
          <p:cNvSpPr txBox="1"/>
          <p:nvPr/>
        </p:nvSpPr>
        <p:spPr>
          <a:xfrm>
            <a:off x="1513385" y="2015360"/>
            <a:ext cx="7913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Facility		    CPU hours used 	       CPU hours allocated      </a:t>
            </a:r>
            <a:r>
              <a:rPr lang="en-US" dirty="0" err="1"/>
              <a:t>Useage</a:t>
            </a:r>
            <a:r>
              <a:rPr lang="en-US" dirty="0"/>
              <a:t> fraction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0ABEDD-8BC7-4143-9251-62C63465BB41}"/>
              </a:ext>
            </a:extLst>
          </p:cNvPr>
          <p:cNvSpPr txBox="1"/>
          <p:nvPr/>
        </p:nvSpPr>
        <p:spPr>
          <a:xfrm>
            <a:off x="3730565" y="1138197"/>
            <a:ext cx="3693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UKMHD2 Allocation/</a:t>
            </a:r>
            <a:r>
              <a:rPr lang="en-US" sz="2400" dirty="0" err="1"/>
              <a:t>Useage</a:t>
            </a:r>
            <a:endParaRPr lang="en-US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35DC7D3-48F9-224D-8D91-4B5ADC9AC0CE}"/>
              </a:ext>
            </a:extLst>
          </p:cNvPr>
          <p:cNvSpPr txBox="1"/>
          <p:nvPr/>
        </p:nvSpPr>
        <p:spPr>
          <a:xfrm>
            <a:off x="2588265" y="4387352"/>
            <a:ext cx="5978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Plus small amounts on Blue Gene and csd3gpu</a:t>
            </a:r>
          </a:p>
        </p:txBody>
      </p:sp>
    </p:spTree>
    <p:extLst>
      <p:ext uri="{BB962C8B-B14F-4D97-AF65-F5344CB8AC3E}">
        <p14:creationId xmlns:p14="http://schemas.microsoft.com/office/powerpoint/2010/main" val="231780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88393" y="534335"/>
            <a:ext cx="47788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HPC – Resources for Theory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86422" y="1615127"/>
            <a:ext cx="974121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DIRAC application (2018 for 2019 start)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Projects limited to 9 pages for the science case.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Hence, limited number of actual cases listed (all have STFC funding).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Others not included but not excluded for HPC resources.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Just contact me and we will try to help.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If time used up, within one quarter, jobs go onto a pauper queue. Still run but delay in getting started.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UKMHD consistently exceeded their allocations at Durham and Cambridge.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8325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99417" y="486833"/>
            <a:ext cx="43466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HPC – Resources for Theory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65724" y="1600720"/>
            <a:ext cx="98021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High resolution required to compete internationally. Need a lot of RAM, i.e. many processors running in parallel. Double resolution in 3D =&gt; 16 times longer to run.</a:t>
            </a:r>
          </a:p>
          <a:p>
            <a:endParaRPr lang="en-GB" sz="2400" dirty="0"/>
          </a:p>
          <a:p>
            <a:r>
              <a:rPr lang="en-GB" sz="2400" dirty="0"/>
              <a:t>1000^3 =&gt; 200Gb per snapshot. 200 snapshots per simulation =&gt; 40Tb per simulation. How many simulations per project?</a:t>
            </a:r>
          </a:p>
          <a:p>
            <a:endParaRPr lang="en-GB" sz="2400" dirty="0"/>
          </a:p>
          <a:p>
            <a:r>
              <a:rPr lang="en-GB" sz="2400" dirty="0"/>
              <a:t>Need a lot of storage and not just at the HPC host site.</a:t>
            </a:r>
          </a:p>
          <a:p>
            <a:endParaRPr lang="en-GB" sz="2400" dirty="0"/>
          </a:p>
          <a:p>
            <a:r>
              <a:rPr lang="en-GB" sz="2400" dirty="0"/>
              <a:t>Funding. £0.3M per year secures HPC for solar theory community.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26B302-77E2-724F-B833-4AF3131C5823}"/>
              </a:ext>
            </a:extLst>
          </p:cNvPr>
          <p:cNvSpPr txBox="1"/>
          <p:nvPr/>
        </p:nvSpPr>
        <p:spPr>
          <a:xfrm>
            <a:off x="1214203" y="131913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82277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322</Words>
  <Application>Microsoft Macintosh PowerPoint</Application>
  <PresentationFormat>Widescreen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Alan Hood</cp:lastModifiedBy>
  <cp:revision>23</cp:revision>
  <dcterms:created xsi:type="dcterms:W3CDTF">2017-02-07T17:58:18Z</dcterms:created>
  <dcterms:modified xsi:type="dcterms:W3CDTF">2019-01-10T14:57:58Z</dcterms:modified>
</cp:coreProperties>
</file>