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9" r:id="rId3"/>
    <p:sldId id="280" r:id="rId4"/>
    <p:sldId id="257" r:id="rId5"/>
    <p:sldId id="258" r:id="rId6"/>
    <p:sldId id="269" r:id="rId7"/>
    <p:sldId id="265" r:id="rId8"/>
    <p:sldId id="271" r:id="rId9"/>
    <p:sldId id="272" r:id="rId10"/>
    <p:sldId id="261" r:id="rId11"/>
    <p:sldId id="263" r:id="rId12"/>
    <p:sldId id="273" r:id="rId13"/>
    <p:sldId id="281" r:id="rId14"/>
    <p:sldId id="282" r:id="rId15"/>
    <p:sldId id="283" r:id="rId16"/>
    <p:sldId id="284" r:id="rId17"/>
  </p:sldIdLst>
  <p:sldSz cx="9144000" cy="6858000" type="screen4x3"/>
  <p:notesSz cx="6794500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7" autoAdjust="0"/>
    <p:restoredTop sz="90929"/>
  </p:normalViewPr>
  <p:slideViewPr>
    <p:cSldViewPr>
      <p:cViewPr varScale="1">
        <p:scale>
          <a:sx n="67" d="100"/>
          <a:sy n="67" d="100"/>
        </p:scale>
        <p:origin x="38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A292D-E1DA-4CB4-9320-C9CFF5B4BA1D}" type="datetimeFigureOut">
              <a:rPr lang="en-GB" smtClean="0"/>
              <a:t>10/01/2019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2D371-E540-44D7-8127-745C908E3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962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7" y="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4" y="4705350"/>
            <a:ext cx="4982633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7" y="941070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29171E7-B833-43B3-99B5-64ACC889A4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418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RAL Space </a:t>
            </a:r>
          </a:p>
        </p:txBody>
      </p:sp>
    </p:spTree>
    <p:extLst>
      <p:ext uri="{BB962C8B-B14F-4D97-AF65-F5344CB8AC3E}">
        <p14:creationId xmlns:p14="http://schemas.microsoft.com/office/powerpoint/2010/main" val="1060572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RAL Space </a:t>
            </a:r>
          </a:p>
        </p:txBody>
      </p:sp>
    </p:spTree>
    <p:extLst>
      <p:ext uri="{BB962C8B-B14F-4D97-AF65-F5344CB8AC3E}">
        <p14:creationId xmlns:p14="http://schemas.microsoft.com/office/powerpoint/2010/main" val="3494141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219200"/>
            <a:ext cx="19431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219200"/>
            <a:ext cx="56769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RAL Space </a:t>
            </a:r>
          </a:p>
        </p:txBody>
      </p:sp>
    </p:spTree>
    <p:extLst>
      <p:ext uri="{BB962C8B-B14F-4D97-AF65-F5344CB8AC3E}">
        <p14:creationId xmlns:p14="http://schemas.microsoft.com/office/powerpoint/2010/main" val="915488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RAL Space </a:t>
            </a:r>
          </a:p>
        </p:txBody>
      </p:sp>
    </p:spTree>
    <p:extLst>
      <p:ext uri="{BB962C8B-B14F-4D97-AF65-F5344CB8AC3E}">
        <p14:creationId xmlns:p14="http://schemas.microsoft.com/office/powerpoint/2010/main" val="2905215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RAL Space </a:t>
            </a:r>
          </a:p>
        </p:txBody>
      </p:sp>
    </p:spTree>
    <p:extLst>
      <p:ext uri="{BB962C8B-B14F-4D97-AF65-F5344CB8AC3E}">
        <p14:creationId xmlns:p14="http://schemas.microsoft.com/office/powerpoint/2010/main" val="3155586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RAL Space </a:t>
            </a:r>
          </a:p>
        </p:txBody>
      </p:sp>
    </p:spTree>
    <p:extLst>
      <p:ext uri="{BB962C8B-B14F-4D97-AF65-F5344CB8AC3E}">
        <p14:creationId xmlns:p14="http://schemas.microsoft.com/office/powerpoint/2010/main" val="4082462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RAL Space </a:t>
            </a:r>
          </a:p>
        </p:txBody>
      </p:sp>
    </p:spTree>
    <p:extLst>
      <p:ext uri="{BB962C8B-B14F-4D97-AF65-F5344CB8AC3E}">
        <p14:creationId xmlns:p14="http://schemas.microsoft.com/office/powerpoint/2010/main" val="512557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RAL Space </a:t>
            </a:r>
          </a:p>
        </p:txBody>
      </p:sp>
    </p:spTree>
    <p:extLst>
      <p:ext uri="{BB962C8B-B14F-4D97-AF65-F5344CB8AC3E}">
        <p14:creationId xmlns:p14="http://schemas.microsoft.com/office/powerpoint/2010/main" val="1477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RAL Space </a:t>
            </a:r>
          </a:p>
        </p:txBody>
      </p:sp>
    </p:spTree>
    <p:extLst>
      <p:ext uri="{BB962C8B-B14F-4D97-AF65-F5344CB8AC3E}">
        <p14:creationId xmlns:p14="http://schemas.microsoft.com/office/powerpoint/2010/main" val="1806891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RAL Space </a:t>
            </a:r>
          </a:p>
        </p:txBody>
      </p:sp>
    </p:spTree>
    <p:extLst>
      <p:ext uri="{BB962C8B-B14F-4D97-AF65-F5344CB8AC3E}">
        <p14:creationId xmlns:p14="http://schemas.microsoft.com/office/powerpoint/2010/main" val="2133126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RAL Space </a:t>
            </a:r>
          </a:p>
        </p:txBody>
      </p:sp>
    </p:spTree>
    <p:extLst>
      <p:ext uri="{BB962C8B-B14F-4D97-AF65-F5344CB8AC3E}">
        <p14:creationId xmlns:p14="http://schemas.microsoft.com/office/powerpoint/2010/main" val="1919052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m10250_RALSpace_ppt_pag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192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r>
              <a:rPr lang="en-US"/>
              <a:t>© 2010 RAL Space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66"/>
          </a:solidFill>
          <a:latin typeface="Arial" charset="0"/>
          <a:ea typeface="ＭＳ Ｐゴシック" pitchFamily="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66"/>
          </a:solidFill>
          <a:latin typeface="Arial" charset="0"/>
          <a:ea typeface="ＭＳ Ｐゴシック" pitchFamily="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66"/>
          </a:solidFill>
          <a:latin typeface="Arial" charset="0"/>
          <a:ea typeface="ＭＳ Ｐゴシック" pitchFamily="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66"/>
          </a:solidFill>
          <a:latin typeface="Arial" charset="0"/>
          <a:ea typeface="ＭＳ Ｐゴシック" pitchFamily="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0066"/>
          </a:solidFill>
          <a:latin typeface="Arial" charset="0"/>
          <a:ea typeface="ＭＳ Ｐゴシック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0066"/>
          </a:solidFill>
          <a:latin typeface="Arial" charset="0"/>
          <a:ea typeface="ＭＳ Ｐゴシック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0066"/>
          </a:solidFill>
          <a:latin typeface="Arial" charset="0"/>
          <a:ea typeface="ＭＳ Ｐゴシック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0066"/>
          </a:solidFill>
          <a:latin typeface="Arial" charset="0"/>
          <a:ea typeface="ＭＳ Ｐゴシック" pitchFamily="84" charset="-128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371600" indent="-4572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3pPr>
      <a:lvl4pPr marL="1828800" indent="-4572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286000" indent="-4572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</a:defRPr>
      </a:lvl5pPr>
      <a:lvl6pPr marL="2743200" indent="-4572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</a:defRPr>
      </a:lvl6pPr>
      <a:lvl7pPr marL="3200400" indent="-4572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</a:defRPr>
      </a:lvl7pPr>
      <a:lvl8pPr marL="3657600" indent="-4572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</a:defRPr>
      </a:lvl8pPr>
      <a:lvl9pPr marL="4114800" indent="-4572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41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97" y="828675"/>
            <a:ext cx="9159838" cy="516446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22877" y="1711065"/>
            <a:ext cx="8088289" cy="3392413"/>
          </a:xfrm>
          <a:prstGeom prst="rect">
            <a:avLst/>
          </a:prstGeom>
          <a:solidFill>
            <a:schemeClr val="tx1">
              <a:alpha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2000"/>
              </a:spcAft>
            </a:pPr>
            <a:r>
              <a:rPr lang="en-GB" sz="5500" dirty="0" smtClean="0"/>
              <a:t>The Lagrange Mission</a:t>
            </a:r>
          </a:p>
          <a:p>
            <a:pPr algn="ctr"/>
            <a:r>
              <a:rPr lang="en-GB" sz="2000" dirty="0" smtClean="0"/>
              <a:t>Jackie Davies, RAL Space</a:t>
            </a:r>
          </a:p>
          <a:p>
            <a:pPr algn="ctr"/>
            <a:r>
              <a:rPr lang="en-GB" sz="2000" dirty="0" smtClean="0"/>
              <a:t>Remote-Sensing Package Consortium Lead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09096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41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AFBFB"/>
              </a:clrFrom>
              <a:clrTo>
                <a:srgbClr val="FA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8" t="21111" r="23945" b="11728"/>
          <a:stretch/>
        </p:blipFill>
        <p:spPr bwMode="auto">
          <a:xfrm>
            <a:off x="3812314" y="3105110"/>
            <a:ext cx="5309402" cy="36977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0" y="0"/>
            <a:ext cx="9144000" cy="1201071"/>
          </a:xfrm>
          <a:prstGeom prst="rect">
            <a:avLst/>
          </a:prstGeom>
          <a:solidFill>
            <a:schemeClr val="tx1">
              <a:alpha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2000"/>
              </a:spcAft>
            </a:pPr>
            <a:r>
              <a:rPr lang="en-GB" sz="5500" dirty="0" smtClean="0">
                <a:solidFill>
                  <a:schemeClr val="tx1"/>
                </a:solidFill>
              </a:rPr>
              <a:t>Instrument Overview : COR</a:t>
            </a:r>
            <a:endParaRPr lang="en-GB" sz="55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412776"/>
            <a:ext cx="527375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Observational parameters :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GB" dirty="0" smtClean="0"/>
              <a:t>Wavelength : 500 – 700 nm</a:t>
            </a:r>
            <a:endParaRPr lang="en-GB" dirty="0"/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GB" dirty="0" err="1" smtClean="0"/>
              <a:t>FoV</a:t>
            </a:r>
            <a:r>
              <a:rPr lang="en-GB" dirty="0" smtClean="0"/>
              <a:t> </a:t>
            </a:r>
            <a:r>
              <a:rPr lang="en-GB" dirty="0"/>
              <a:t>(radial) : </a:t>
            </a:r>
            <a:r>
              <a:rPr lang="en-GB" dirty="0" smtClean="0"/>
              <a:t>2.7 </a:t>
            </a:r>
            <a:r>
              <a:rPr lang="en-GB" dirty="0"/>
              <a:t>– 25 </a:t>
            </a:r>
            <a:r>
              <a:rPr lang="en-GB" dirty="0" err="1"/>
              <a:t>Rsun</a:t>
            </a:r>
            <a:r>
              <a:rPr lang="en-GB" dirty="0"/>
              <a:t>  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GB" dirty="0" err="1" smtClean="0"/>
              <a:t>FoV</a:t>
            </a:r>
            <a:r>
              <a:rPr lang="en-GB" dirty="0" smtClean="0"/>
              <a:t> </a:t>
            </a:r>
            <a:r>
              <a:rPr lang="en-GB" dirty="0"/>
              <a:t>(azimuthal) : </a:t>
            </a:r>
            <a:r>
              <a:rPr lang="en-GB" dirty="0" smtClean="0"/>
              <a:t>360</a:t>
            </a:r>
            <a:r>
              <a:rPr lang="en-GB" baseline="40000" dirty="0"/>
              <a:t>o</a:t>
            </a:r>
            <a:r>
              <a:rPr lang="en-GB" dirty="0" smtClean="0"/>
              <a:t> </a:t>
            </a:r>
            <a:endParaRPr lang="en-GB" dirty="0"/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GB" dirty="0" smtClean="0"/>
              <a:t>Spatial </a:t>
            </a:r>
            <a:r>
              <a:rPr lang="en-GB" dirty="0"/>
              <a:t>resolution </a:t>
            </a:r>
            <a:r>
              <a:rPr lang="en-GB" dirty="0" smtClean="0"/>
              <a:t>: 1.5’ 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GB" dirty="0" smtClean="0"/>
              <a:t>Cadence </a:t>
            </a:r>
            <a:r>
              <a:rPr lang="en-GB" dirty="0"/>
              <a:t>: 5 </a:t>
            </a:r>
            <a:r>
              <a:rPr lang="en-GB" dirty="0" smtClean="0"/>
              <a:t>min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endParaRPr lang="en-GB" dirty="0"/>
          </a:p>
          <a:p>
            <a:pPr marL="177800" indent="-1778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177800" indent="-177800">
              <a:buFont typeface="Arial" panose="020B0604020202020204" pitchFamily="34" charset="0"/>
              <a:buChar char="•"/>
            </a:pPr>
            <a:endParaRPr lang="en-GB" dirty="0"/>
          </a:p>
          <a:p>
            <a:pPr marL="177800" indent="-1778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177800" indent="-17780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b="1" dirty="0" smtClean="0"/>
              <a:t>Critical issue: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GB" dirty="0" smtClean="0"/>
              <a:t>Recent SCOPE optical testing at CSL → some modification required</a:t>
            </a:r>
            <a:endParaRPr lang="en-GB" dirty="0"/>
          </a:p>
          <a:p>
            <a:endParaRPr lang="en-GB" dirty="0" smtClean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AFBFB"/>
              </a:clrFrom>
              <a:clrTo>
                <a:srgbClr val="FA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2" t="18059" r="21586" b="5617"/>
          <a:stretch/>
        </p:blipFill>
        <p:spPr bwMode="auto">
          <a:xfrm>
            <a:off x="5525273" y="1201071"/>
            <a:ext cx="3596443" cy="27944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1613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41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9144000" cy="1201071"/>
          </a:xfrm>
          <a:prstGeom prst="rect">
            <a:avLst/>
          </a:prstGeom>
          <a:solidFill>
            <a:schemeClr val="tx1">
              <a:alpha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2000"/>
              </a:spcAft>
            </a:pPr>
            <a:r>
              <a:rPr lang="en-GB" sz="5500" dirty="0" smtClean="0">
                <a:solidFill>
                  <a:schemeClr val="tx1"/>
                </a:solidFill>
              </a:rPr>
              <a:t>Instrument Overview : HI</a:t>
            </a:r>
            <a:endParaRPr lang="en-GB" sz="55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412776"/>
            <a:ext cx="58326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Observational parameters :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GB" dirty="0" smtClean="0"/>
              <a:t>Wavelength : 600 (500) – 750 (900) nm</a:t>
            </a:r>
            <a:endParaRPr lang="en-GB" dirty="0"/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GB" dirty="0" err="1" smtClean="0"/>
              <a:t>FoV</a:t>
            </a:r>
            <a:r>
              <a:rPr lang="en-GB" dirty="0" smtClean="0"/>
              <a:t> </a:t>
            </a:r>
            <a:r>
              <a:rPr lang="en-GB" dirty="0"/>
              <a:t>(radial) : </a:t>
            </a:r>
            <a:r>
              <a:rPr lang="en-GB" dirty="0" smtClean="0"/>
              <a:t>4 </a:t>
            </a:r>
            <a:r>
              <a:rPr lang="en-GB" dirty="0"/>
              <a:t>– </a:t>
            </a:r>
            <a:r>
              <a:rPr lang="en-GB" dirty="0" smtClean="0"/>
              <a:t>70</a:t>
            </a:r>
            <a:r>
              <a:rPr lang="en-GB" baseline="40000" dirty="0" smtClean="0"/>
              <a:t>o</a:t>
            </a:r>
            <a:r>
              <a:rPr lang="en-GB" dirty="0" smtClean="0"/>
              <a:t> </a:t>
            </a:r>
            <a:r>
              <a:rPr lang="en-GB" dirty="0" err="1" smtClean="0"/>
              <a:t>elong</a:t>
            </a:r>
            <a:endParaRPr lang="en-GB" dirty="0"/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GB" dirty="0" err="1" smtClean="0"/>
              <a:t>FoV</a:t>
            </a:r>
            <a:r>
              <a:rPr lang="en-GB" dirty="0" smtClean="0"/>
              <a:t> </a:t>
            </a:r>
            <a:r>
              <a:rPr lang="en-GB" dirty="0"/>
              <a:t>(azimuthal) : </a:t>
            </a:r>
            <a:r>
              <a:rPr lang="en-GB" dirty="0" smtClean="0"/>
              <a:t>&gt;60</a:t>
            </a:r>
            <a:r>
              <a:rPr lang="en-GB" baseline="40000" dirty="0" smtClean="0"/>
              <a:t>o</a:t>
            </a:r>
            <a:r>
              <a:rPr lang="en-GB" dirty="0" smtClean="0"/>
              <a:t> (over 5 </a:t>
            </a:r>
            <a:r>
              <a:rPr lang="en-GB" dirty="0"/>
              <a:t>– </a:t>
            </a:r>
            <a:r>
              <a:rPr lang="en-GB" dirty="0" smtClean="0"/>
              <a:t>55</a:t>
            </a:r>
            <a:r>
              <a:rPr lang="en-GB" baseline="40000" dirty="0"/>
              <a:t>o</a:t>
            </a:r>
            <a:r>
              <a:rPr lang="en-GB" dirty="0" smtClean="0"/>
              <a:t>)   </a:t>
            </a:r>
            <a:endParaRPr lang="en-GB" dirty="0"/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GB" dirty="0" smtClean="0"/>
              <a:t>Spatial </a:t>
            </a:r>
            <a:r>
              <a:rPr lang="en-GB" dirty="0"/>
              <a:t>resolution </a:t>
            </a:r>
            <a:r>
              <a:rPr lang="en-GB" dirty="0" smtClean="0"/>
              <a:t>: 3.5’ (6’) 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GB" dirty="0" smtClean="0"/>
              <a:t>Cadence </a:t>
            </a:r>
            <a:r>
              <a:rPr lang="en-GB" dirty="0"/>
              <a:t>: </a:t>
            </a:r>
            <a:r>
              <a:rPr lang="en-GB" dirty="0" smtClean="0"/>
              <a:t>30 min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endParaRPr lang="en-GB" dirty="0"/>
          </a:p>
          <a:p>
            <a:pPr marL="177800" indent="-177800">
              <a:buFont typeface="Arial" panose="020B0604020202020204" pitchFamily="34" charset="0"/>
              <a:buChar char="•"/>
            </a:pPr>
            <a:endParaRPr lang="en-GB" dirty="0"/>
          </a:p>
          <a:p>
            <a:pPr marL="177800" indent="-1778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177800" indent="-177800">
              <a:buFont typeface="Arial" panose="020B0604020202020204" pitchFamily="34" charset="0"/>
              <a:buChar char="•"/>
            </a:pPr>
            <a:endParaRPr lang="en-GB" dirty="0"/>
          </a:p>
          <a:p>
            <a:pPr marL="177800" indent="-17780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b="1" dirty="0" smtClean="0"/>
              <a:t>Critical issue: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GB" dirty="0" smtClean="0"/>
              <a:t>FEA analysis reveals additional stiffening required </a:t>
            </a:r>
            <a:r>
              <a:rPr lang="en-GB" smtClean="0"/>
              <a:t>(shutter)</a:t>
            </a:r>
            <a:endParaRPr lang="en-GB" dirty="0" smtClean="0"/>
          </a:p>
          <a:p>
            <a:endParaRPr lang="en-GB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AFBFB"/>
              </a:clrFrom>
              <a:clrTo>
                <a:srgbClr val="FA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3"/>
          <a:stretch/>
        </p:blipFill>
        <p:spPr>
          <a:xfrm>
            <a:off x="3599345" y="3356992"/>
            <a:ext cx="5544655" cy="35010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BFB"/>
              </a:clrFrom>
              <a:clrTo>
                <a:srgbClr val="FA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547" y="1412776"/>
            <a:ext cx="3633720" cy="279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6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41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9144000" cy="1201071"/>
          </a:xfrm>
          <a:prstGeom prst="rect">
            <a:avLst/>
          </a:prstGeom>
          <a:solidFill>
            <a:schemeClr val="tx1">
              <a:alpha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2000"/>
              </a:spcAft>
            </a:pPr>
            <a:r>
              <a:rPr lang="en-GB" sz="5500" dirty="0" smtClean="0">
                <a:solidFill>
                  <a:schemeClr val="tx1"/>
                </a:solidFill>
              </a:rPr>
              <a:t>Overview : ICPU &amp; G&amp;F</a:t>
            </a:r>
            <a:endParaRPr lang="en-GB" sz="5500" dirty="0">
              <a:solidFill>
                <a:schemeClr val="tx1"/>
              </a:solidFill>
            </a:endParaRPr>
          </a:p>
        </p:txBody>
      </p:sp>
      <p:pic>
        <p:nvPicPr>
          <p:cNvPr id="4" name="Picture 13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0" y="3233506"/>
            <a:ext cx="2808312" cy="353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457573"/>
            <a:ext cx="2646192" cy="3260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ima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609" y="4365104"/>
            <a:ext cx="2141552" cy="148424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70279" y="1207413"/>
            <a:ext cx="4273721" cy="193899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GB" sz="2000" dirty="0" smtClean="0"/>
              <a:t>Standard approach (built on </a:t>
            </a:r>
            <a:r>
              <a:rPr lang="en-GB" sz="2000" dirty="0"/>
              <a:t>Space Science </a:t>
            </a:r>
            <a:r>
              <a:rPr lang="en-GB" sz="2000" dirty="0" smtClean="0"/>
              <a:t>E2E </a:t>
            </a:r>
            <a:r>
              <a:rPr lang="en-GB" sz="2000" dirty="0"/>
              <a:t>Mission Performance </a:t>
            </a:r>
            <a:r>
              <a:rPr lang="en-GB" sz="2000" dirty="0" smtClean="0"/>
              <a:t>Simulator Reference)</a:t>
            </a:r>
            <a:r>
              <a:rPr lang="en-GB" sz="2000" dirty="0"/>
              <a:t> </a:t>
            </a:r>
            <a:r>
              <a:rPr lang="en-GB" sz="2000" dirty="0" smtClean="0"/>
              <a:t>tailored to required high-level architecture, </a:t>
            </a:r>
            <a:r>
              <a:rPr lang="en-GB" sz="2000" dirty="0"/>
              <a:t>and </a:t>
            </a:r>
            <a:r>
              <a:rPr lang="en-GB" sz="2000" dirty="0" smtClean="0"/>
              <a:t>modules defined. </a:t>
            </a:r>
            <a:r>
              <a:rPr lang="en-GB" sz="2000" dirty="0"/>
              <a:t>W</a:t>
            </a:r>
            <a:r>
              <a:rPr lang="en-GB" sz="2000" dirty="0" smtClean="0"/>
              <a:t>orking </a:t>
            </a:r>
            <a:r>
              <a:rPr lang="en-GB" sz="2000" dirty="0"/>
              <a:t>on the specifics for each instrument</a:t>
            </a:r>
            <a:r>
              <a:rPr lang="en-GB" sz="2000" dirty="0" smtClean="0"/>
              <a:t>.</a:t>
            </a:r>
            <a:endParaRPr lang="en-GB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93" y="1207413"/>
            <a:ext cx="4122059" cy="163121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GB" sz="2000" dirty="0" smtClean="0"/>
              <a:t>Design based on five modules, three based on heritage (Generic) solutions (GIM, GPM, GPCM) and two application specific (Custom) modules (CIM and optional CPM).</a:t>
            </a:r>
            <a:endParaRPr lang="en-GB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68" t="3563" r="1177"/>
          <a:stretch/>
        </p:blipFill>
        <p:spPr>
          <a:xfrm>
            <a:off x="2818834" y="3178641"/>
            <a:ext cx="1701579" cy="182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94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18434" name="Title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470025"/>
          </a:xfrm>
        </p:spPr>
        <p:txBody>
          <a:bodyPr/>
          <a:lstStyle/>
          <a:p>
            <a:pPr algn="ctr"/>
            <a:r>
              <a:rPr lang="en-GB" altLang="en-US" dirty="0"/>
              <a:t>In-situ </a:t>
            </a:r>
            <a:r>
              <a:rPr lang="en-GB" altLang="en-US" dirty="0" smtClean="0"/>
              <a:t>Package</a:t>
            </a:r>
          </a:p>
        </p:txBody>
      </p:sp>
      <p:sp>
        <p:nvSpPr>
          <p:cNvPr id="18435" name="Subtitle 2"/>
          <p:cNvSpPr>
            <a:spLocks noGrp="1"/>
          </p:cNvSpPr>
          <p:nvPr>
            <p:ph type="subTitle" idx="1"/>
          </p:nvPr>
        </p:nvSpPr>
        <p:spPr>
          <a:xfrm>
            <a:off x="1371600" y="1346225"/>
            <a:ext cx="6400800" cy="1752600"/>
          </a:xfrm>
        </p:spPr>
        <p:txBody>
          <a:bodyPr/>
          <a:lstStyle/>
          <a:p>
            <a:r>
              <a:rPr lang="en-GB" altLang="en-US" dirty="0" smtClean="0"/>
              <a:t>Jonathan Rae</a:t>
            </a:r>
          </a:p>
          <a:p>
            <a:r>
              <a:rPr lang="en-GB" altLang="en-US" sz="2000" dirty="0" err="1" smtClean="0"/>
              <a:t>Mullard</a:t>
            </a:r>
            <a:r>
              <a:rPr lang="en-GB" altLang="en-US" sz="2000" dirty="0" smtClean="0"/>
              <a:t> Space Science Laboratory, University College London</a:t>
            </a:r>
          </a:p>
          <a:p>
            <a:endParaRPr lang="en-GB" altLang="en-US" dirty="0" smtClean="0"/>
          </a:p>
          <a:p>
            <a:r>
              <a:rPr lang="en-GB" altLang="en-US" sz="1800" dirty="0" smtClean="0"/>
              <a:t>On behalf of the LGR in-situ consortium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997" y="4839492"/>
            <a:ext cx="6964387" cy="1757860"/>
          </a:xfrm>
          <a:prstGeom prst="rect">
            <a:avLst/>
          </a:prstGeom>
        </p:spPr>
      </p:pic>
      <p:pic>
        <p:nvPicPr>
          <p:cNvPr id="5" name="Picture 4" descr="http://www.space.com/images/i/000/032/189/original/esa-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68" b="21203"/>
          <a:stretch/>
        </p:blipFill>
        <p:spPr bwMode="auto">
          <a:xfrm>
            <a:off x="2915816" y="3717032"/>
            <a:ext cx="2762114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05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1054631"/>
              </p:ext>
            </p:extLst>
          </p:nvPr>
        </p:nvGraphicFramePr>
        <p:xfrm>
          <a:off x="179512" y="332656"/>
          <a:ext cx="8748464" cy="6192687"/>
        </p:xfrm>
        <a:graphic>
          <a:graphicData uri="http://schemas.openxmlformats.org/drawingml/2006/table">
            <a:tbl>
              <a:tblPr firstRow="1" firstCol="1" lastRow="1" bandRow="1">
                <a:tableStyleId>{00A15C55-8517-42AA-B614-E9B94910E393}</a:tableStyleId>
              </a:tblPr>
              <a:tblGrid>
                <a:gridCol w="2028969">
                  <a:extLst>
                    <a:ext uri="{9D8B030D-6E8A-4147-A177-3AD203B41FA5}">
                      <a16:colId xmlns:a16="http://schemas.microsoft.com/office/drawing/2014/main" val="3006046563"/>
                    </a:ext>
                  </a:extLst>
                </a:gridCol>
                <a:gridCol w="3514452">
                  <a:extLst>
                    <a:ext uri="{9D8B030D-6E8A-4147-A177-3AD203B41FA5}">
                      <a16:colId xmlns:a16="http://schemas.microsoft.com/office/drawing/2014/main" val="747406574"/>
                    </a:ext>
                  </a:extLst>
                </a:gridCol>
                <a:gridCol w="1646179">
                  <a:extLst>
                    <a:ext uri="{9D8B030D-6E8A-4147-A177-3AD203B41FA5}">
                      <a16:colId xmlns:a16="http://schemas.microsoft.com/office/drawing/2014/main" val="2078902579"/>
                    </a:ext>
                  </a:extLst>
                </a:gridCol>
                <a:gridCol w="1558864">
                  <a:extLst>
                    <a:ext uri="{9D8B030D-6E8A-4147-A177-3AD203B41FA5}">
                      <a16:colId xmlns:a16="http://schemas.microsoft.com/office/drawing/2014/main" val="834696095"/>
                    </a:ext>
                  </a:extLst>
                </a:gridCol>
              </a:tblGrid>
              <a:tr h="56279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Instrument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7" marR="90287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 smtClean="0"/>
                        <a:t>Operational Requirement</a:t>
                      </a:r>
                      <a:endParaRPr lang="en-GB" sz="1800" dirty="0"/>
                    </a:p>
                  </a:txBody>
                  <a:tcPr marL="90287" marR="90287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Requirement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7" marR="90287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Heritage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7" marR="90287" marT="0" marB="0"/>
                </a:tc>
                <a:extLst>
                  <a:ext uri="{0D108BD9-81ED-4DB2-BD59-A6C34878D82A}">
                    <a16:rowId xmlns:a16="http://schemas.microsoft.com/office/drawing/2014/main" val="2078052256"/>
                  </a:ext>
                </a:extLst>
              </a:tr>
              <a:tr h="88352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Fluxgate magnetometer </a:t>
                      </a: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MAG</a:t>
                      </a:r>
                      <a:r>
                        <a:rPr lang="en-GB" sz="1600" baseline="0" dirty="0" smtClean="0">
                          <a:effectLst/>
                        </a:rPr>
                        <a:t> </a:t>
                      </a:r>
                      <a:r>
                        <a:rPr lang="en-GB" sz="1600" dirty="0" smtClean="0">
                          <a:effectLst/>
                        </a:rPr>
                        <a:t>(IC/Graz)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7" marR="90287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/>
                        <a:t>IMF Strength and orientation;</a:t>
                      </a:r>
                      <a:r>
                        <a:rPr lang="en-GB" sz="1600" baseline="0" dirty="0" smtClean="0"/>
                        <a:t> forecast input into ENLIL and others</a:t>
                      </a:r>
                      <a:endParaRPr lang="en-GB" sz="1600" dirty="0"/>
                    </a:p>
                  </a:txBody>
                  <a:tcPr marL="90287" marR="90287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1s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7" marR="90287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Solar Orbiter/JUICE/MMS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7" marR="90287" marT="0" marB="0"/>
                </a:tc>
                <a:extLst>
                  <a:ext uri="{0D108BD9-81ED-4DB2-BD59-A6C34878D82A}">
                    <a16:rowId xmlns:a16="http://schemas.microsoft.com/office/drawing/2014/main" val="637156029"/>
                  </a:ext>
                </a:extLst>
              </a:tr>
              <a:tr h="100052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Plasma Analyser</a:t>
                      </a: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PLA (MSSL)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7" marR="90287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/>
                        <a:t>Bulk plasma measurements for CME arrival time, magnitude, solar wind transients, geomagnetic forecasts</a:t>
                      </a:r>
                      <a:endParaRPr lang="en-GB" sz="1600" dirty="0"/>
                    </a:p>
                  </a:txBody>
                  <a:tcPr marL="90287" marR="90287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1s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7" marR="90287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Solar Orbiter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7" marR="90287" marT="0" marB="0"/>
                </a:tc>
                <a:extLst>
                  <a:ext uri="{0D108BD9-81ED-4DB2-BD59-A6C34878D82A}">
                    <a16:rowId xmlns:a16="http://schemas.microsoft.com/office/drawing/2014/main" val="4291755071"/>
                  </a:ext>
                </a:extLst>
              </a:tr>
              <a:tr h="1150246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Medium Energy Particle Spectrometer</a:t>
                      </a: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MEPS (Kiel)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7" marR="90287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/>
                        <a:t>SEPs; ~</a:t>
                      </a:r>
                      <a:r>
                        <a:rPr lang="en-GB" sz="1600" baseline="0" dirty="0" smtClean="0"/>
                        <a:t> few hours warning of SEP onset during gradual events</a:t>
                      </a:r>
                      <a:endParaRPr lang="en-GB" sz="1600" dirty="0"/>
                    </a:p>
                  </a:txBody>
                  <a:tcPr marL="90287" marR="90287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30s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7" marR="90287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Stereo/Solar</a:t>
                      </a:r>
                      <a:r>
                        <a:rPr lang="en-GB" sz="1600" baseline="0" dirty="0" smtClean="0">
                          <a:effectLst/>
                        </a:rPr>
                        <a:t> Orbiter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7" marR="90287" marT="0" marB="0"/>
                </a:tc>
                <a:extLst>
                  <a:ext uri="{0D108BD9-81ED-4DB2-BD59-A6C34878D82A}">
                    <a16:rowId xmlns:a16="http://schemas.microsoft.com/office/drawing/2014/main" val="3800957190"/>
                  </a:ext>
                </a:extLst>
              </a:tr>
              <a:tr h="96687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Radiation Monitor</a:t>
                      </a: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RM (PSI)</a:t>
                      </a: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7" marR="90287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/>
                        <a:t>Radiation environment;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dirty="0" smtClean="0"/>
                        <a:t>~100s </a:t>
                      </a:r>
                      <a:r>
                        <a:rPr lang="en-GB" sz="1600" dirty="0" err="1" smtClean="0"/>
                        <a:t>keV</a:t>
                      </a:r>
                      <a:r>
                        <a:rPr lang="en-GB" sz="1600" dirty="0" smtClean="0"/>
                        <a:t>-GeV</a:t>
                      </a:r>
                      <a:r>
                        <a:rPr lang="en-GB" sz="1600" baseline="0" dirty="0" smtClean="0"/>
                        <a:t> electron-ions-heavier ions</a:t>
                      </a:r>
                      <a:endParaRPr lang="en-GB" sz="1600" dirty="0"/>
                    </a:p>
                  </a:txBody>
                  <a:tcPr marL="90287" marR="90287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1min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7" marR="90287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POLAR/NGRM/RADEM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7" marR="90287" marT="0" marB="0"/>
                </a:tc>
                <a:extLst>
                  <a:ext uri="{0D108BD9-81ED-4DB2-BD59-A6C34878D82A}">
                    <a16:rowId xmlns:a16="http://schemas.microsoft.com/office/drawing/2014/main" val="617136196"/>
                  </a:ext>
                </a:extLst>
              </a:tr>
              <a:tr h="82855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X-ray Flux Monitor</a:t>
                      </a: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XFM (</a:t>
                      </a:r>
                      <a:r>
                        <a:rPr lang="en-GB" sz="1600" dirty="0" err="1" smtClean="0">
                          <a:effectLst/>
                        </a:rPr>
                        <a:t>Isaware</a:t>
                      </a:r>
                      <a:r>
                        <a:rPr lang="en-GB" sz="1600" dirty="0" smtClean="0">
                          <a:effectLst/>
                        </a:rPr>
                        <a:t>)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7" marR="90287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/>
                        <a:t>Solar X-ray activity</a:t>
                      </a:r>
                      <a:r>
                        <a:rPr lang="en-GB" sz="1600" baseline="0" dirty="0" smtClean="0"/>
                        <a:t> and flares</a:t>
                      </a:r>
                      <a:endParaRPr lang="en-GB" sz="1600" dirty="0"/>
                    </a:p>
                  </a:txBody>
                  <a:tcPr marL="90287" marR="90287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smtClean="0">
                          <a:effectLst/>
                        </a:rPr>
                        <a:t>1 min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7" marR="90287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err="1" smtClean="0">
                          <a:effectLst/>
                        </a:rPr>
                        <a:t>Chandrayaan</a:t>
                      </a:r>
                      <a:r>
                        <a:rPr lang="en-GB" sz="1600" dirty="0" smtClean="0">
                          <a:effectLst/>
                        </a:rPr>
                        <a:t>/</a:t>
                      </a:r>
                      <a:r>
                        <a:rPr lang="en-GB" sz="1600" dirty="0" err="1" smtClean="0">
                          <a:effectLst/>
                        </a:rPr>
                        <a:t>Bepi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7" marR="90287" marT="0" marB="0"/>
                </a:tc>
                <a:extLst>
                  <a:ext uri="{0D108BD9-81ED-4DB2-BD59-A6C34878D82A}">
                    <a16:rowId xmlns:a16="http://schemas.microsoft.com/office/drawing/2014/main" val="3614122876"/>
                  </a:ext>
                </a:extLst>
              </a:tr>
              <a:tr h="800171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Data</a:t>
                      </a:r>
                      <a:r>
                        <a:rPr lang="en-GB" sz="1600" baseline="0" dirty="0" smtClean="0">
                          <a:effectLst/>
                        </a:rPr>
                        <a:t> Processing Unit </a:t>
                      </a:r>
                      <a:r>
                        <a:rPr lang="en-GB" sz="1600" dirty="0" smtClean="0">
                          <a:effectLst/>
                        </a:rPr>
                        <a:t>DPU (IAP/CAS)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7" marR="90287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Single</a:t>
                      </a:r>
                      <a:r>
                        <a:rPr lang="en-GB" sz="1600" baseline="0" dirty="0" smtClean="0">
                          <a:effectLst/>
                        </a:rPr>
                        <a:t> interface with the spacecraft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7" marR="90287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-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7" marR="90287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THOR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7" marR="90287" marT="0" marB="0"/>
                </a:tc>
                <a:extLst>
                  <a:ext uri="{0D108BD9-81ED-4DB2-BD59-A6C34878D82A}">
                    <a16:rowId xmlns:a16="http://schemas.microsoft.com/office/drawing/2014/main" val="126232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424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0200" y="1949038"/>
            <a:ext cx="8489950" cy="4105275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Magnetic field</a:t>
            </a:r>
          </a:p>
          <a:p>
            <a:pPr lvl="1"/>
            <a:r>
              <a:rPr lang="en-GB" dirty="0" smtClean="0"/>
              <a:t>IMF 0.1-200nT at 1nT accuracy</a:t>
            </a:r>
          </a:p>
          <a:p>
            <a:r>
              <a:rPr lang="en-GB" dirty="0" smtClean="0"/>
              <a:t>Solar Wind bulk properties</a:t>
            </a:r>
          </a:p>
          <a:p>
            <a:pPr lvl="1"/>
            <a:r>
              <a:rPr lang="en-GB" dirty="0" smtClean="0"/>
              <a:t>70eV-33keV</a:t>
            </a:r>
          </a:p>
          <a:p>
            <a:pPr lvl="1"/>
            <a:r>
              <a:rPr lang="en-GB" dirty="0" smtClean="0"/>
              <a:t>200-2500 km/s</a:t>
            </a:r>
          </a:p>
          <a:p>
            <a:pPr lvl="1"/>
            <a:r>
              <a:rPr lang="en-GB" dirty="0" smtClean="0"/>
              <a:t>0.2-150 /cm3</a:t>
            </a:r>
          </a:p>
          <a:p>
            <a:pPr lvl="1"/>
            <a:r>
              <a:rPr lang="en-GB" dirty="0" smtClean="0"/>
              <a:t>0.04-1 MK</a:t>
            </a:r>
          </a:p>
          <a:p>
            <a:r>
              <a:rPr lang="en-GB" dirty="0" smtClean="0"/>
              <a:t>Solar Energetic Particles</a:t>
            </a:r>
          </a:p>
          <a:p>
            <a:pPr lvl="1"/>
            <a:r>
              <a:rPr lang="en-GB" dirty="0" smtClean="0"/>
              <a:t>30keV-8MeV ions, 30keV-0.6MeV electrons</a:t>
            </a:r>
          </a:p>
          <a:p>
            <a:r>
              <a:rPr lang="en-GB" dirty="0" smtClean="0"/>
              <a:t>Radiation Environment</a:t>
            </a:r>
          </a:p>
          <a:p>
            <a:pPr lvl="1"/>
            <a:r>
              <a:rPr lang="en-GB" dirty="0" smtClean="0"/>
              <a:t>1-500MeV protons, 0.1-8MeV electrons</a:t>
            </a:r>
          </a:p>
          <a:p>
            <a:r>
              <a:rPr lang="en-GB" dirty="0" smtClean="0"/>
              <a:t>X-ray photon flux</a:t>
            </a:r>
          </a:p>
          <a:p>
            <a:pPr lvl="1"/>
            <a:r>
              <a:rPr lang="en-GB" dirty="0" smtClean="0"/>
              <a:t>0.1-0.8nm c.f., GOES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51720" y="457046"/>
            <a:ext cx="5825976" cy="720725"/>
          </a:xfrm>
        </p:spPr>
        <p:txBody>
          <a:bodyPr/>
          <a:lstStyle/>
          <a:p>
            <a:r>
              <a:rPr lang="en-GB" dirty="0" smtClean="0"/>
              <a:t>Key Science Requirements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971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41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97" y="828675"/>
            <a:ext cx="9159838" cy="516446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22877" y="1711065"/>
            <a:ext cx="8088289" cy="3392413"/>
          </a:xfrm>
          <a:prstGeom prst="rect">
            <a:avLst/>
          </a:prstGeom>
          <a:solidFill>
            <a:schemeClr val="tx1">
              <a:alpha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2000"/>
              </a:spcAft>
            </a:pPr>
            <a:r>
              <a:rPr lang="en-GB" sz="5500" dirty="0" smtClean="0"/>
              <a:t>Thanks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04333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061" y="1591301"/>
            <a:ext cx="8244408" cy="5129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531812" indent="-3429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100" dirty="0" smtClean="0">
              <a:latin typeface="+mj-lt"/>
              <a:cs typeface="Arial" panose="020B0604020202020204" pitchFamily="34" charset="0"/>
            </a:endParaRPr>
          </a:p>
          <a:p>
            <a:pPr marL="531812" indent="-3429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100" dirty="0" smtClean="0">
                <a:latin typeface="+mj-lt"/>
                <a:cs typeface="Arial" panose="020B0604020202020204" pitchFamily="34" charset="0"/>
              </a:rPr>
              <a:t>ESA’s SSA programme (currently) comprises four segments:</a:t>
            </a:r>
            <a:r>
              <a:rPr lang="en-GB" sz="21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sz="2100" dirty="0" smtClean="0">
                <a:latin typeface="+mj-lt"/>
                <a:cs typeface="Arial" panose="020B0604020202020204" pitchFamily="34" charset="0"/>
              </a:rPr>
              <a:t>NEO, SST, SWE and (since the start of P3 in 2017) LGR.</a:t>
            </a:r>
            <a:endParaRPr lang="en-GB" sz="2100" dirty="0">
              <a:latin typeface="+mj-lt"/>
              <a:cs typeface="Arial" panose="020B0604020202020204" pitchFamily="34" charset="0"/>
            </a:endParaRPr>
          </a:p>
          <a:p>
            <a:pPr marL="531812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100" dirty="0">
                <a:latin typeface="+mj-lt"/>
                <a:cs typeface="Arial" panose="020B0604020202020204" pitchFamily="34" charset="0"/>
              </a:rPr>
              <a:t>The </a:t>
            </a:r>
            <a:r>
              <a:rPr lang="en-GB" sz="2100" dirty="0" smtClean="0">
                <a:latin typeface="+mj-lt"/>
                <a:cs typeface="Arial" panose="020B0604020202020204" pitchFamily="34" charset="0"/>
              </a:rPr>
              <a:t>LGR </a:t>
            </a:r>
            <a:r>
              <a:rPr lang="en-GB" sz="2100" dirty="0">
                <a:latin typeface="+mj-lt"/>
                <a:cs typeface="Arial" panose="020B0604020202020204" pitchFamily="34" charset="0"/>
              </a:rPr>
              <a:t>segment focusses on developing a pathway to the launch of a space weather monitoring mission to </a:t>
            </a:r>
            <a:r>
              <a:rPr lang="en-GB" sz="2100" dirty="0" smtClean="0">
                <a:latin typeface="+mj-lt"/>
                <a:cs typeface="Arial" panose="020B0604020202020204" pitchFamily="34" charset="0"/>
              </a:rPr>
              <a:t>L5.</a:t>
            </a:r>
            <a:endParaRPr lang="en-GB" sz="2100" dirty="0">
              <a:latin typeface="+mj-lt"/>
              <a:cs typeface="Arial" panose="020B0604020202020204" pitchFamily="34" charset="0"/>
            </a:endParaRPr>
          </a:p>
          <a:p>
            <a:pPr marL="531812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100" dirty="0" smtClean="0">
                <a:latin typeface="+mj-lt"/>
                <a:cs typeface="Arial" panose="020B0604020202020204" pitchFamily="34" charset="0"/>
              </a:rPr>
              <a:t>P2 SWE studies defined </a:t>
            </a:r>
            <a:r>
              <a:rPr lang="en-GB" sz="2100" dirty="0">
                <a:latin typeface="+mj-lt"/>
                <a:cs typeface="Arial" panose="020B0604020202020204" pitchFamily="34" charset="0"/>
              </a:rPr>
              <a:t>preliminary </a:t>
            </a:r>
            <a:r>
              <a:rPr lang="en-GB" sz="2100" dirty="0" smtClean="0">
                <a:latin typeface="+mj-lt"/>
                <a:cs typeface="Arial" panose="020B0604020202020204" pitchFamily="34" charset="0"/>
              </a:rPr>
              <a:t>L5 mission </a:t>
            </a:r>
            <a:r>
              <a:rPr lang="en-GB" sz="2100" dirty="0">
                <a:latin typeface="+mj-lt"/>
                <a:cs typeface="Arial" panose="020B0604020202020204" pitchFamily="34" charset="0"/>
              </a:rPr>
              <a:t>objectives and </a:t>
            </a:r>
            <a:r>
              <a:rPr lang="en-GB" sz="2100" dirty="0" smtClean="0">
                <a:latin typeface="+mj-lt"/>
                <a:cs typeface="Arial" panose="020B0604020202020204" pitchFamily="34" charset="0"/>
              </a:rPr>
              <a:t>assessed </a:t>
            </a:r>
            <a:r>
              <a:rPr lang="en-GB" sz="2100" dirty="0">
                <a:latin typeface="+mj-lt"/>
                <a:cs typeface="Arial" panose="020B0604020202020204" pitchFamily="34" charset="0"/>
              </a:rPr>
              <a:t>the required in-situ and remote-sensing </a:t>
            </a:r>
            <a:r>
              <a:rPr lang="en-GB" sz="2100" dirty="0" smtClean="0">
                <a:latin typeface="+mj-lt"/>
                <a:cs typeface="Arial" panose="020B0604020202020204" pitchFamily="34" charset="0"/>
              </a:rPr>
              <a:t>payload.</a:t>
            </a:r>
          </a:p>
          <a:p>
            <a:pPr marL="531812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100" dirty="0" smtClean="0">
                <a:latin typeface="+mj-lt"/>
                <a:cs typeface="Arial" panose="020B0604020202020204" pitchFamily="34" charset="0"/>
              </a:rPr>
              <a:t>Led to release of three P3 ITTs:</a:t>
            </a:r>
          </a:p>
          <a:p>
            <a:pPr marL="989012" lvl="1" indent="-34290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GB" sz="2100" dirty="0" smtClean="0">
                <a:latin typeface="+mj-lt"/>
                <a:cs typeface="Arial" panose="020B0604020202020204" pitchFamily="34" charset="0"/>
              </a:rPr>
              <a:t>L5 spacecraft (system) Phase A/B1 study</a:t>
            </a:r>
          </a:p>
          <a:p>
            <a:pPr marL="1560512" lvl="3">
              <a:spcAft>
                <a:spcPts val="800"/>
              </a:spcAft>
            </a:pPr>
            <a:r>
              <a:rPr lang="en-GB" sz="2100" i="1" dirty="0" smtClean="0">
                <a:latin typeface="+mj-lt"/>
                <a:cs typeface="Arial" panose="020B0604020202020204" pitchFamily="34" charset="0"/>
              </a:rPr>
              <a:t>Parallel activities (led by OHB and ADS)</a:t>
            </a:r>
          </a:p>
          <a:p>
            <a:pPr marL="989012" lvl="1" indent="-34290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GB" sz="2100" dirty="0">
                <a:latin typeface="+mj-lt"/>
                <a:cs typeface="Arial" panose="020B0604020202020204" pitchFamily="34" charset="0"/>
              </a:rPr>
              <a:t>L5 RS package Phase A/B1 study + pre-developments </a:t>
            </a:r>
          </a:p>
          <a:p>
            <a:pPr marL="1560512" lvl="3">
              <a:spcAft>
                <a:spcPts val="800"/>
              </a:spcAft>
            </a:pPr>
            <a:r>
              <a:rPr lang="en-GB" sz="2100" i="1" dirty="0" smtClean="0">
                <a:latin typeface="+mj-lt"/>
                <a:cs typeface="Arial" panose="020B0604020202020204" pitchFamily="34" charset="0"/>
              </a:rPr>
              <a:t>Led by RAL Space</a:t>
            </a:r>
          </a:p>
          <a:p>
            <a:pPr marL="989012" lvl="1" indent="-34290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GB" sz="2100" dirty="0">
                <a:latin typeface="+mj-lt"/>
                <a:cs typeface="Arial" panose="020B0604020202020204" pitchFamily="34" charset="0"/>
              </a:rPr>
              <a:t>L5 IS package Phase A/B1 study + pre-developments</a:t>
            </a:r>
          </a:p>
          <a:p>
            <a:pPr marL="1560512" lvl="3">
              <a:spcAft>
                <a:spcPts val="400"/>
              </a:spcAft>
            </a:pPr>
            <a:r>
              <a:rPr lang="en-GB" sz="2100" i="1" dirty="0">
                <a:cs typeface="Arial" panose="020B0604020202020204" pitchFamily="34" charset="0"/>
              </a:rPr>
              <a:t>Led by </a:t>
            </a:r>
            <a:r>
              <a:rPr lang="en-GB" sz="2100" i="1" dirty="0" smtClean="0">
                <a:cs typeface="Arial" panose="020B0604020202020204" pitchFamily="34" charset="0"/>
              </a:rPr>
              <a:t>MSSL</a:t>
            </a:r>
            <a:endParaRPr lang="en-GB" sz="21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26740"/>
            <a:ext cx="9144000" cy="1300901"/>
          </a:xfrm>
          <a:prstGeom prst="rect">
            <a:avLst/>
          </a:prstGeom>
          <a:solidFill>
            <a:schemeClr val="tx1"/>
          </a:solidFill>
        </p:spPr>
        <p:txBody>
          <a:bodyPr wrap="square" bIns="252000" rtlCol="0" anchor="t" anchorCtr="0">
            <a:spAutoFit/>
          </a:bodyPr>
          <a:lstStyle/>
          <a:p>
            <a:pPr algn="ctr"/>
            <a:endParaRPr lang="en-GB" sz="1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55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ESA SSA Programme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231273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24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061" y="1591301"/>
            <a:ext cx="8244408" cy="511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531812" indent="-3429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100" dirty="0" smtClean="0">
              <a:latin typeface="+mj-lt"/>
              <a:cs typeface="Arial" panose="020B0604020202020204" pitchFamily="34" charset="0"/>
            </a:endParaRPr>
          </a:p>
          <a:p>
            <a:pPr marL="188912">
              <a:spcBef>
                <a:spcPts val="0"/>
              </a:spcBef>
              <a:spcAft>
                <a:spcPts val="800"/>
              </a:spcAft>
            </a:pPr>
            <a:r>
              <a:rPr lang="en-GB" sz="2100" dirty="0" smtClean="0">
                <a:latin typeface="+mj-lt"/>
                <a:cs typeface="Arial" panose="020B0604020202020204" pitchFamily="34" charset="0"/>
              </a:rPr>
              <a:t>CURRENT STATUS:</a:t>
            </a:r>
          </a:p>
          <a:p>
            <a:pPr marL="531812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100" dirty="0" smtClean="0">
                <a:latin typeface="+mj-lt"/>
                <a:cs typeface="Arial" panose="020B0604020202020204" pitchFamily="34" charset="0"/>
              </a:rPr>
              <a:t>Successful PRR (end of Phase A)</a:t>
            </a:r>
          </a:p>
          <a:p>
            <a:pPr marL="531812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100" dirty="0" smtClean="0">
                <a:latin typeface="+mj-lt"/>
                <a:cs typeface="Arial" panose="020B0604020202020204" pitchFamily="34" charset="0"/>
              </a:rPr>
              <a:t>Phase B1 has been kicked off</a:t>
            </a:r>
          </a:p>
          <a:p>
            <a:pPr marL="531812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100" dirty="0" smtClean="0">
                <a:latin typeface="+mj-lt"/>
                <a:cs typeface="Arial" panose="020B0604020202020204" pitchFamily="34" charset="0"/>
              </a:rPr>
              <a:t>PM3 (</a:t>
            </a:r>
            <a:r>
              <a:rPr lang="en-GB" sz="2100" dirty="0">
                <a:latin typeface="+mj-lt"/>
                <a:cs typeface="Arial" panose="020B0604020202020204" pitchFamily="34" charset="0"/>
              </a:rPr>
              <a:t>P</a:t>
            </a:r>
            <a:r>
              <a:rPr lang="en-GB" sz="2100" dirty="0" smtClean="0">
                <a:latin typeface="+mj-lt"/>
                <a:cs typeface="Arial" panose="020B0604020202020204" pitchFamily="34" charset="0"/>
              </a:rPr>
              <a:t>rogress Meeting 3 for all studies at end of January)</a:t>
            </a:r>
          </a:p>
          <a:p>
            <a:pPr marL="531812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100" dirty="0" smtClean="0">
                <a:latin typeface="+mj-lt"/>
                <a:cs typeface="Arial" panose="020B0604020202020204" pitchFamily="34" charset="0"/>
              </a:rPr>
              <a:t>Several pre-developments are underway for the instrument studies </a:t>
            </a:r>
          </a:p>
          <a:p>
            <a:pPr marL="531812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100" dirty="0">
              <a:latin typeface="+mj-lt"/>
              <a:cs typeface="Arial" panose="020B0604020202020204" pitchFamily="34" charset="0"/>
            </a:endParaRPr>
          </a:p>
          <a:p>
            <a:pPr marL="188912">
              <a:spcAft>
                <a:spcPts val="800"/>
              </a:spcAft>
            </a:pPr>
            <a:r>
              <a:rPr lang="en-GB" sz="2100" dirty="0" smtClean="0">
                <a:latin typeface="+mj-lt"/>
                <a:cs typeface="Arial" panose="020B0604020202020204" pitchFamily="34" charset="0"/>
              </a:rPr>
              <a:t>MISSION PROFILE:</a:t>
            </a:r>
          </a:p>
          <a:p>
            <a:pPr marL="531812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100" dirty="0" smtClean="0">
                <a:latin typeface="+mj-lt"/>
                <a:cs typeface="Arial" panose="020B0604020202020204" pitchFamily="34" charset="0"/>
              </a:rPr>
              <a:t>5-year mission (10 year goal)</a:t>
            </a:r>
          </a:p>
          <a:p>
            <a:pPr marL="531812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100" dirty="0" smtClean="0">
                <a:latin typeface="+mj-lt"/>
                <a:cs typeface="Arial" panose="020B0604020202020204" pitchFamily="34" charset="0"/>
              </a:rPr>
              <a:t>&lt;2 year transfer time to L5</a:t>
            </a:r>
          </a:p>
          <a:p>
            <a:pPr marL="531812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100" dirty="0" smtClean="0">
                <a:latin typeface="+mj-lt"/>
                <a:cs typeface="Arial" panose="020B0604020202020204" pitchFamily="34" charset="0"/>
              </a:rPr>
              <a:t>Launch May 2025</a:t>
            </a:r>
          </a:p>
          <a:p>
            <a:pPr marL="531812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100" dirty="0" smtClean="0">
                <a:latin typeface="+mj-lt"/>
                <a:cs typeface="Arial" panose="020B0604020202020204" pitchFamily="34" charset="0"/>
              </a:rPr>
              <a:t>9 instrument payload (4 RS; 5 IS)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26740"/>
            <a:ext cx="9144000" cy="1300901"/>
          </a:xfrm>
          <a:prstGeom prst="rect">
            <a:avLst/>
          </a:prstGeom>
          <a:solidFill>
            <a:schemeClr val="tx1"/>
          </a:solidFill>
        </p:spPr>
        <p:txBody>
          <a:bodyPr wrap="square" bIns="252000" rtlCol="0" anchor="t" anchorCtr="0">
            <a:spAutoFit/>
          </a:bodyPr>
          <a:lstStyle/>
          <a:p>
            <a:pPr algn="ctr"/>
            <a:endParaRPr lang="en-GB" sz="1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55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ESA SSA Programme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231273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64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41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251520" y="1484784"/>
            <a:ext cx="8640959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500" b="1" dirty="0" smtClean="0"/>
          </a:p>
          <a:p>
            <a:pPr lvl="1"/>
            <a:r>
              <a:rPr lang="en-GB" sz="2800" dirty="0" smtClean="0"/>
              <a:t>Four RS instruments: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PMI </a:t>
            </a:r>
            <a:r>
              <a:rPr lang="en-GB" sz="2800" dirty="0"/>
              <a:t>(</a:t>
            </a:r>
            <a:r>
              <a:rPr lang="en-GB" sz="2800" dirty="0" err="1"/>
              <a:t>Photospheric</a:t>
            </a:r>
            <a:r>
              <a:rPr lang="en-GB" sz="2800" dirty="0"/>
              <a:t> </a:t>
            </a:r>
            <a:r>
              <a:rPr lang="en-GB" sz="2800" dirty="0" smtClean="0"/>
              <a:t>Magnetic Field Imager)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EUVI </a:t>
            </a:r>
            <a:r>
              <a:rPr lang="en-GB" sz="2800" dirty="0" smtClean="0"/>
              <a:t>(Extreme Ultra-Violet Imager)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COR </a:t>
            </a:r>
            <a:r>
              <a:rPr lang="en-GB" sz="2800" dirty="0" smtClean="0"/>
              <a:t>(</a:t>
            </a:r>
            <a:r>
              <a:rPr lang="en-GB" sz="2800" dirty="0" err="1" smtClean="0"/>
              <a:t>CORonagraph</a:t>
            </a:r>
            <a:r>
              <a:rPr lang="en-GB" sz="2800" dirty="0" smtClean="0"/>
              <a:t>)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HI </a:t>
            </a:r>
            <a:r>
              <a:rPr lang="en-GB" sz="2800" dirty="0" smtClean="0"/>
              <a:t>(</a:t>
            </a:r>
            <a:r>
              <a:rPr lang="en-GB" sz="2800" dirty="0" err="1" smtClean="0"/>
              <a:t>Heliospheric</a:t>
            </a:r>
            <a:r>
              <a:rPr lang="en-GB" sz="2800" dirty="0" smtClean="0"/>
              <a:t> Imager)</a:t>
            </a:r>
          </a:p>
          <a:p>
            <a:pPr lvl="1"/>
            <a:r>
              <a:rPr lang="en-GB" sz="2800" dirty="0"/>
              <a:t>w</a:t>
            </a:r>
            <a:r>
              <a:rPr lang="en-GB" sz="2800" dirty="0" smtClean="0"/>
              <a:t>ith a common* </a:t>
            </a:r>
            <a:r>
              <a:rPr lang="en-GB" sz="2800" b="1" dirty="0" smtClean="0"/>
              <a:t>IPCU </a:t>
            </a:r>
            <a:r>
              <a:rPr lang="en-GB" sz="2800" dirty="0" smtClean="0"/>
              <a:t>(Instrument Processing  &amp; Control Unit)</a:t>
            </a:r>
          </a:p>
          <a:p>
            <a:pPr lvl="1"/>
            <a:r>
              <a:rPr lang="en-GB" sz="2000" dirty="0" smtClean="0"/>
              <a:t>*PMI has its own DHU that interfaces into the IPCU</a:t>
            </a:r>
          </a:p>
          <a:p>
            <a:endParaRPr lang="en-GB" sz="2400" b="1" dirty="0"/>
          </a:p>
          <a:p>
            <a:endParaRPr lang="en-GB" sz="2400" b="1" dirty="0" smtClean="0"/>
          </a:p>
          <a:p>
            <a:endParaRPr lang="en-GB" sz="2400" dirty="0" smtClean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-20003"/>
            <a:ext cx="9144000" cy="1201071"/>
          </a:xfrm>
          <a:prstGeom prst="rect">
            <a:avLst/>
          </a:prstGeom>
          <a:solidFill>
            <a:schemeClr val="tx1">
              <a:alpha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2000"/>
              </a:spcAft>
            </a:pPr>
            <a:r>
              <a:rPr lang="en-GB" sz="5500" dirty="0" smtClean="0">
                <a:solidFill>
                  <a:schemeClr val="tx1"/>
                </a:solidFill>
              </a:rPr>
              <a:t>RS Package</a:t>
            </a:r>
            <a:endParaRPr lang="en-GB" sz="5500" dirty="0">
              <a:solidFill>
                <a:schemeClr val="tx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0" y="5805264"/>
            <a:ext cx="9144000" cy="1052736"/>
            <a:chOff x="0" y="5404104"/>
            <a:chExt cx="12131042" cy="1453896"/>
          </a:xfrm>
        </p:grpSpPr>
        <p:grpSp>
          <p:nvGrpSpPr>
            <p:cNvPr id="24" name="Group 23"/>
            <p:cNvGrpSpPr/>
            <p:nvPr/>
          </p:nvGrpSpPr>
          <p:grpSpPr>
            <a:xfrm>
              <a:off x="0" y="5404104"/>
              <a:ext cx="6065521" cy="1453896"/>
              <a:chOff x="1406393" y="4626000"/>
              <a:chExt cx="9314470" cy="2232000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926"/>
              <a:stretch/>
            </p:blipFill>
            <p:spPr>
              <a:xfrm>
                <a:off x="6361984" y="4626000"/>
                <a:ext cx="2299287" cy="2232000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037" b="10608"/>
              <a:stretch/>
            </p:blipFill>
            <p:spPr>
              <a:xfrm>
                <a:off x="3638393" y="4626000"/>
                <a:ext cx="2743526" cy="2232000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06393" y="4626000"/>
                <a:ext cx="2232000" cy="2232000"/>
              </a:xfrm>
              <a:prstGeom prst="rect">
                <a:avLst/>
              </a:prstGeom>
            </p:spPr>
          </p:pic>
          <p:pic>
            <p:nvPicPr>
              <p:cNvPr id="33" name="Picture 2" descr="C:\Users\jad41\Desktop\20160302_080901_24h1A_br01_bkg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94" r="8341" b="3254"/>
              <a:stretch/>
            </p:blipFill>
            <p:spPr bwMode="auto">
              <a:xfrm>
                <a:off x="8613919" y="4626000"/>
                <a:ext cx="2106944" cy="22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6065521" y="5404104"/>
              <a:ext cx="6065521" cy="1453896"/>
              <a:chOff x="1406393" y="4626000"/>
              <a:chExt cx="9314470" cy="2232000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926"/>
              <a:stretch/>
            </p:blipFill>
            <p:spPr>
              <a:xfrm>
                <a:off x="6361984" y="4626000"/>
                <a:ext cx="2299287" cy="2232000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037" b="10608"/>
              <a:stretch/>
            </p:blipFill>
            <p:spPr>
              <a:xfrm>
                <a:off x="3638393" y="4626000"/>
                <a:ext cx="2743526" cy="2232000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06393" y="4626000"/>
                <a:ext cx="2232000" cy="2232000"/>
              </a:xfrm>
              <a:prstGeom prst="rect">
                <a:avLst/>
              </a:prstGeom>
            </p:spPr>
          </p:pic>
          <p:pic>
            <p:nvPicPr>
              <p:cNvPr id="29" name="Picture 2" descr="C:\Users\jad41\Desktop\20160302_080901_24h1A_br01_bkg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94" r="8341" b="3254"/>
              <a:stretch/>
            </p:blipFill>
            <p:spPr bwMode="auto">
              <a:xfrm>
                <a:off x="8613919" y="4626000"/>
                <a:ext cx="2106944" cy="22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36068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41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-828600" y="1181068"/>
            <a:ext cx="10657183" cy="6027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500" b="1" dirty="0" smtClean="0"/>
          </a:p>
          <a:p>
            <a:pPr marL="1165225" indent="2667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500" dirty="0" smtClean="0"/>
              <a:t>Consortium Prime (RAL)</a:t>
            </a:r>
          </a:p>
          <a:p>
            <a:pPr marL="1165225" indent="2667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500" dirty="0" smtClean="0"/>
              <a:t>PMI : MPS, OHB</a:t>
            </a:r>
            <a:endParaRPr lang="en-GB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65225" indent="2667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500" dirty="0" smtClean="0"/>
              <a:t>EUVI </a:t>
            </a:r>
            <a:r>
              <a:rPr lang="en-GB" sz="2500" dirty="0"/>
              <a:t>: CSL, ROB, </a:t>
            </a:r>
            <a:r>
              <a:rPr lang="en-GB" sz="2500" dirty="0" smtClean="0"/>
              <a:t>PMOD</a:t>
            </a:r>
            <a:endParaRPr lang="en-GB" sz="2500" dirty="0"/>
          </a:p>
          <a:p>
            <a:pPr marL="1165225" indent="2667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500" dirty="0" smtClean="0"/>
              <a:t>COR </a:t>
            </a:r>
            <a:r>
              <a:rPr lang="en-GB" sz="2500" dirty="0"/>
              <a:t>: RAL, </a:t>
            </a:r>
            <a:r>
              <a:rPr lang="en-GB" sz="2500" dirty="0" smtClean="0"/>
              <a:t>UGOE</a:t>
            </a:r>
            <a:endParaRPr lang="en-GB" sz="2500" dirty="0"/>
          </a:p>
          <a:p>
            <a:pPr marL="1165225" indent="2667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500" dirty="0" smtClean="0"/>
              <a:t>HI </a:t>
            </a:r>
            <a:r>
              <a:rPr lang="en-GB" sz="2500" dirty="0"/>
              <a:t>: RAL, UGOE</a:t>
            </a:r>
          </a:p>
          <a:p>
            <a:pPr marL="1165225" indent="2667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500" dirty="0" smtClean="0"/>
              <a:t>IPCU : </a:t>
            </a:r>
            <a:r>
              <a:rPr lang="en-GB" sz="2500" dirty="0"/>
              <a:t>ADS </a:t>
            </a:r>
          </a:p>
          <a:p>
            <a:pPr marL="1165225" indent="2667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500" dirty="0" smtClean="0"/>
              <a:t>G&amp;F </a:t>
            </a:r>
            <a:r>
              <a:rPr lang="en-GB" sz="2500" dirty="0"/>
              <a:t>software </a:t>
            </a:r>
            <a:r>
              <a:rPr lang="en-GB" sz="2500" dirty="0" smtClean="0"/>
              <a:t>architecture (E2ES) </a:t>
            </a:r>
            <a:r>
              <a:rPr lang="en-GB" sz="2500" dirty="0"/>
              <a:t>: Deimos-UK/Ro, RDA </a:t>
            </a:r>
          </a:p>
          <a:p>
            <a:pPr marL="1165225" indent="2667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Service provider → user requirements : UKMO</a:t>
            </a:r>
          </a:p>
          <a:p>
            <a:pPr marL="1165225" indent="26670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2500" dirty="0"/>
          </a:p>
          <a:p>
            <a:pPr marL="1165225" indent="26670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2500" dirty="0"/>
          </a:p>
          <a:p>
            <a:endParaRPr lang="en-GB" sz="2400" dirty="0" smtClean="0"/>
          </a:p>
        </p:txBody>
      </p:sp>
      <p:sp>
        <p:nvSpPr>
          <p:cNvPr id="22" name="Rectangle 21"/>
          <p:cNvSpPr/>
          <p:nvPr/>
        </p:nvSpPr>
        <p:spPr>
          <a:xfrm>
            <a:off x="0" y="-20003"/>
            <a:ext cx="9144000" cy="1201071"/>
          </a:xfrm>
          <a:prstGeom prst="rect">
            <a:avLst/>
          </a:prstGeom>
          <a:solidFill>
            <a:schemeClr val="tx1">
              <a:alpha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2000"/>
              </a:spcAft>
            </a:pPr>
            <a:r>
              <a:rPr lang="en-GB" sz="5500" dirty="0" smtClean="0">
                <a:solidFill>
                  <a:schemeClr val="tx1"/>
                </a:solidFill>
              </a:rPr>
              <a:t>Consortium Roles</a:t>
            </a:r>
            <a:endParaRPr lang="en-GB" sz="5500" dirty="0">
              <a:solidFill>
                <a:schemeClr val="tx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0" y="5805264"/>
            <a:ext cx="9144000" cy="1052736"/>
            <a:chOff x="0" y="5404104"/>
            <a:chExt cx="12131042" cy="1453896"/>
          </a:xfrm>
        </p:grpSpPr>
        <p:grpSp>
          <p:nvGrpSpPr>
            <p:cNvPr id="24" name="Group 23"/>
            <p:cNvGrpSpPr/>
            <p:nvPr/>
          </p:nvGrpSpPr>
          <p:grpSpPr>
            <a:xfrm>
              <a:off x="0" y="5404104"/>
              <a:ext cx="6065521" cy="1453896"/>
              <a:chOff x="1406393" y="4626000"/>
              <a:chExt cx="9314470" cy="2232000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926"/>
              <a:stretch/>
            </p:blipFill>
            <p:spPr>
              <a:xfrm>
                <a:off x="6361984" y="4626000"/>
                <a:ext cx="2299287" cy="2232000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037" b="10608"/>
              <a:stretch/>
            </p:blipFill>
            <p:spPr>
              <a:xfrm>
                <a:off x="3638393" y="4626000"/>
                <a:ext cx="2743526" cy="2232000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06393" y="4626000"/>
                <a:ext cx="2232000" cy="2232000"/>
              </a:xfrm>
              <a:prstGeom prst="rect">
                <a:avLst/>
              </a:prstGeom>
            </p:spPr>
          </p:pic>
          <p:pic>
            <p:nvPicPr>
              <p:cNvPr id="33" name="Picture 2" descr="C:\Users\jad41\Desktop\20160302_080901_24h1A_br01_bkg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94" r="8341" b="3254"/>
              <a:stretch/>
            </p:blipFill>
            <p:spPr bwMode="auto">
              <a:xfrm>
                <a:off x="8613919" y="4626000"/>
                <a:ext cx="2106944" cy="22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6065521" y="5404104"/>
              <a:ext cx="6065521" cy="1453896"/>
              <a:chOff x="1406393" y="4626000"/>
              <a:chExt cx="9314470" cy="2232000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926"/>
              <a:stretch/>
            </p:blipFill>
            <p:spPr>
              <a:xfrm>
                <a:off x="6361984" y="4626000"/>
                <a:ext cx="2299287" cy="2232000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037" b="10608"/>
              <a:stretch/>
            </p:blipFill>
            <p:spPr>
              <a:xfrm>
                <a:off x="3638393" y="4626000"/>
                <a:ext cx="2743526" cy="2232000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06393" y="4626000"/>
                <a:ext cx="2232000" cy="2232000"/>
              </a:xfrm>
              <a:prstGeom prst="rect">
                <a:avLst/>
              </a:prstGeom>
            </p:spPr>
          </p:pic>
          <p:pic>
            <p:nvPicPr>
              <p:cNvPr id="29" name="Picture 2" descr="C:\Users\jad41\Desktop\20160302_080901_24h1A_br01_bkg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94" r="8341" b="3254"/>
              <a:stretch/>
            </p:blipFill>
            <p:spPr bwMode="auto">
              <a:xfrm>
                <a:off x="8613919" y="4626000"/>
                <a:ext cx="2106944" cy="22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93023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41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9144000" cy="1201071"/>
          </a:xfrm>
          <a:prstGeom prst="rect">
            <a:avLst/>
          </a:prstGeom>
          <a:solidFill>
            <a:schemeClr val="tx1">
              <a:alpha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2000"/>
              </a:spcAft>
            </a:pPr>
            <a:r>
              <a:rPr lang="en-GB" sz="5500" dirty="0" smtClean="0">
                <a:solidFill>
                  <a:schemeClr val="tx1"/>
                </a:solidFill>
              </a:rPr>
              <a:t>System block diagram</a:t>
            </a:r>
            <a:endParaRPr lang="en-GB" sz="55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287524" y="1353470"/>
            <a:ext cx="8568952" cy="5483986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07504" y="6348713"/>
            <a:ext cx="3254144" cy="42569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3716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8288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286000" indent="-4572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743200" indent="-457200" algn="l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3200400" indent="-457200" algn="l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657600" indent="-457200" algn="l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4114800" indent="-457200" algn="l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GB" sz="1100" kern="0" dirty="0" smtClean="0"/>
              <a:t>Detailed Block diagrams are in 5x unit-level DDs</a:t>
            </a:r>
          </a:p>
          <a:p>
            <a:pPr lvl="1"/>
            <a:r>
              <a:rPr lang="en-GB" sz="1100" kern="0" dirty="0" smtClean="0"/>
              <a:t>Including redundancy scheme</a:t>
            </a:r>
          </a:p>
          <a:p>
            <a:pPr lvl="1"/>
            <a:endParaRPr lang="en-GB" sz="2000" kern="0" dirty="0" smtClean="0"/>
          </a:p>
          <a:p>
            <a:pPr marL="0" indent="0">
              <a:buNone/>
            </a:pPr>
            <a:endParaRPr lang="en-GB" sz="2000" kern="0" dirty="0" smtClean="0"/>
          </a:p>
          <a:p>
            <a:endParaRPr lang="en-GB" sz="2000" kern="0" dirty="0" smtClean="0"/>
          </a:p>
          <a:p>
            <a:pPr lvl="1"/>
            <a:endParaRPr lang="en-GB" sz="2000" kern="0" dirty="0"/>
          </a:p>
        </p:txBody>
      </p:sp>
    </p:spTree>
    <p:extLst>
      <p:ext uri="{BB962C8B-B14F-4D97-AF65-F5344CB8AC3E}">
        <p14:creationId xmlns:p14="http://schemas.microsoft.com/office/powerpoint/2010/main" val="66934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41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9144000" cy="1201071"/>
          </a:xfrm>
          <a:prstGeom prst="rect">
            <a:avLst/>
          </a:prstGeom>
          <a:solidFill>
            <a:schemeClr val="tx1">
              <a:alpha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2000"/>
              </a:spcAft>
            </a:pPr>
            <a:r>
              <a:rPr lang="en-GB" sz="5500" dirty="0" smtClean="0">
                <a:solidFill>
                  <a:schemeClr val="tx1"/>
                </a:solidFill>
              </a:rPr>
              <a:t>System block diagram</a:t>
            </a:r>
            <a:endParaRPr lang="en-GB" sz="55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287524" y="1353470"/>
            <a:ext cx="8568952" cy="5483986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07504" y="6348713"/>
            <a:ext cx="3254144" cy="42569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3716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8288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286000" indent="-4572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743200" indent="-457200" algn="l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3200400" indent="-457200" algn="l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657600" indent="-457200" algn="l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4114800" indent="-457200" algn="l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GB" sz="1100" kern="0" dirty="0" smtClean="0"/>
              <a:t>Detailed Block diagrams are in 5x unit-level DDs</a:t>
            </a:r>
          </a:p>
          <a:p>
            <a:pPr lvl="1"/>
            <a:r>
              <a:rPr lang="en-GB" sz="1100" kern="0" dirty="0" smtClean="0"/>
              <a:t>Including redundancy scheme</a:t>
            </a:r>
          </a:p>
          <a:p>
            <a:pPr lvl="1"/>
            <a:endParaRPr lang="en-GB" sz="2000" kern="0" dirty="0" smtClean="0"/>
          </a:p>
          <a:p>
            <a:pPr marL="0" indent="0">
              <a:buNone/>
            </a:pPr>
            <a:endParaRPr lang="en-GB" sz="2000" kern="0" dirty="0" smtClean="0"/>
          </a:p>
          <a:p>
            <a:endParaRPr lang="en-GB" sz="2000" kern="0" dirty="0" smtClean="0"/>
          </a:p>
          <a:p>
            <a:pPr lvl="1"/>
            <a:endParaRPr lang="en-GB" sz="2000" kern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187624" y="3746207"/>
            <a:ext cx="6552728" cy="698512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3716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8288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286000" indent="-4572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743200" indent="-457200" algn="l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3200400" indent="-457200" algn="l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657600" indent="-457200" algn="l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4114800" indent="-457200" algn="l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GB" sz="2000" kern="0" dirty="0" smtClean="0"/>
              <a:t>Currently, in both spacecraft designs, all instruments are externally mounted</a:t>
            </a:r>
          </a:p>
          <a:p>
            <a:pPr marL="0" indent="0">
              <a:buNone/>
            </a:pPr>
            <a:endParaRPr lang="en-GB" sz="2000" kern="0" dirty="0" smtClean="0"/>
          </a:p>
          <a:p>
            <a:endParaRPr lang="en-GB" sz="2000" kern="0" dirty="0" smtClean="0"/>
          </a:p>
          <a:p>
            <a:pPr lvl="1"/>
            <a:endParaRPr lang="en-GB" sz="2000" kern="0" dirty="0"/>
          </a:p>
        </p:txBody>
      </p:sp>
    </p:spTree>
    <p:extLst>
      <p:ext uri="{BB962C8B-B14F-4D97-AF65-F5344CB8AC3E}">
        <p14:creationId xmlns:p14="http://schemas.microsoft.com/office/powerpoint/2010/main" val="324536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41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9144000" cy="1201071"/>
          </a:xfrm>
          <a:prstGeom prst="rect">
            <a:avLst/>
          </a:prstGeom>
          <a:solidFill>
            <a:schemeClr val="tx1">
              <a:alpha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2000"/>
              </a:spcAft>
            </a:pPr>
            <a:r>
              <a:rPr lang="en-GB" sz="5500" dirty="0" smtClean="0">
                <a:solidFill>
                  <a:schemeClr val="tx1"/>
                </a:solidFill>
              </a:rPr>
              <a:t>Instrument Overview : PMI</a:t>
            </a:r>
            <a:endParaRPr lang="en-GB" sz="5500" dirty="0">
              <a:solidFill>
                <a:schemeClr val="tx1"/>
              </a:solidFill>
            </a:endParaRPr>
          </a:p>
        </p:txBody>
      </p:sp>
      <p:grpSp>
        <p:nvGrpSpPr>
          <p:cNvPr id="6" name="Gruppieren 26"/>
          <p:cNvGrpSpPr/>
          <p:nvPr/>
        </p:nvGrpSpPr>
        <p:grpSpPr>
          <a:xfrm>
            <a:off x="8007079" y="5698786"/>
            <a:ext cx="1044453" cy="1080000"/>
            <a:chOff x="-5126039" y="4872608"/>
            <a:chExt cx="2165559" cy="2249620"/>
          </a:xfrm>
        </p:grpSpPr>
        <p:pic>
          <p:nvPicPr>
            <p:cNvPr id="8" name="Picture 4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120480" y="4962228"/>
              <a:ext cx="2160000" cy="2160000"/>
            </a:xfrm>
            <a:prstGeom prst="rect">
              <a:avLst/>
            </a:prstGeom>
          </p:spPr>
        </p:pic>
        <p:sp>
          <p:nvSpPr>
            <p:cNvPr id="9" name="Textfeld 17"/>
            <p:cNvSpPr txBox="1"/>
            <p:nvPr/>
          </p:nvSpPr>
          <p:spPr>
            <a:xfrm>
              <a:off x="-5126039" y="4872608"/>
              <a:ext cx="40748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 dirty="0" err="1">
                  <a:solidFill>
                    <a:schemeClr val="bg1"/>
                  </a:solidFill>
                </a:rPr>
                <a:t>I</a:t>
              </a:r>
              <a:r>
                <a:rPr lang="en-GB" sz="3200" b="1" baseline="-25000" dirty="0" err="1">
                  <a:solidFill>
                    <a:schemeClr val="bg1"/>
                  </a:solidFill>
                </a:rPr>
                <a:t>c</a:t>
              </a:r>
              <a:endParaRPr lang="de-DE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uppieren 25"/>
          <p:cNvGrpSpPr/>
          <p:nvPr/>
        </p:nvGrpSpPr>
        <p:grpSpPr>
          <a:xfrm>
            <a:off x="6847639" y="5717089"/>
            <a:ext cx="1080000" cy="1080000"/>
            <a:chOff x="-3547641" y="4872608"/>
            <a:chExt cx="2202121" cy="2280978"/>
          </a:xfrm>
        </p:grpSpPr>
        <p:pic>
          <p:nvPicPr>
            <p:cNvPr id="11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505520" y="4993586"/>
              <a:ext cx="2160000" cy="2160000"/>
            </a:xfrm>
            <a:prstGeom prst="rect">
              <a:avLst/>
            </a:prstGeom>
          </p:spPr>
        </p:pic>
        <p:sp>
          <p:nvSpPr>
            <p:cNvPr id="12" name="Textfeld 18"/>
            <p:cNvSpPr txBox="1"/>
            <p:nvPr/>
          </p:nvSpPr>
          <p:spPr>
            <a:xfrm>
              <a:off x="-3547641" y="4872608"/>
              <a:ext cx="8034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 dirty="0" err="1">
                  <a:solidFill>
                    <a:schemeClr val="bg1"/>
                  </a:solidFill>
                </a:rPr>
                <a:t>ν</a:t>
              </a:r>
              <a:r>
                <a:rPr lang="en-GB" sz="3200" b="1" baseline="-25000" dirty="0" err="1">
                  <a:solidFill>
                    <a:schemeClr val="bg1"/>
                  </a:solidFill>
                </a:rPr>
                <a:t>LOS</a:t>
              </a:r>
              <a:endParaRPr lang="de-DE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uppieren 24"/>
          <p:cNvGrpSpPr/>
          <p:nvPr/>
        </p:nvGrpSpPr>
        <p:grpSpPr>
          <a:xfrm>
            <a:off x="6793890" y="1255538"/>
            <a:ext cx="1106915" cy="1080000"/>
            <a:chOff x="-5169608" y="6474396"/>
            <a:chExt cx="2209128" cy="2209128"/>
          </a:xfrm>
        </p:grpSpPr>
        <p:pic>
          <p:nvPicPr>
            <p:cNvPr id="14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120480" y="6523524"/>
              <a:ext cx="2160000" cy="2160000"/>
            </a:xfrm>
            <a:prstGeom prst="rect">
              <a:avLst/>
            </a:prstGeom>
          </p:spPr>
        </p:pic>
        <p:sp>
          <p:nvSpPr>
            <p:cNvPr id="15" name="Textfeld 19"/>
            <p:cNvSpPr txBox="1"/>
            <p:nvPr/>
          </p:nvSpPr>
          <p:spPr>
            <a:xfrm>
              <a:off x="-5169608" y="6474396"/>
              <a:ext cx="4154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B</a:t>
              </a:r>
              <a:endParaRPr lang="de-DE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uppieren 23"/>
          <p:cNvGrpSpPr/>
          <p:nvPr/>
        </p:nvGrpSpPr>
        <p:grpSpPr>
          <a:xfrm>
            <a:off x="7980605" y="1203157"/>
            <a:ext cx="1077132" cy="1152377"/>
            <a:chOff x="-3521996" y="5691128"/>
            <a:chExt cx="2168572" cy="2309496"/>
          </a:xfrm>
        </p:grpSpPr>
        <p:pic>
          <p:nvPicPr>
            <p:cNvPr id="17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513423" y="5840625"/>
              <a:ext cx="2159999" cy="2159999"/>
            </a:xfrm>
            <a:prstGeom prst="rect">
              <a:avLst/>
            </a:prstGeom>
          </p:spPr>
        </p:pic>
        <p:sp>
          <p:nvSpPr>
            <p:cNvPr id="18" name="Textfeld 20"/>
            <p:cNvSpPr txBox="1"/>
            <p:nvPr/>
          </p:nvSpPr>
          <p:spPr>
            <a:xfrm>
              <a:off x="-3521996" y="5691128"/>
              <a:ext cx="417740" cy="1278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γ</a:t>
              </a:r>
              <a:r>
                <a:rPr lang="en-GB" sz="1600" b="1" dirty="0">
                  <a:solidFill>
                    <a:schemeClr val="bg1"/>
                  </a:solidFill>
                </a:rPr>
                <a:t> </a:t>
              </a:r>
              <a:endParaRPr lang="de-DE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uppieren 22"/>
          <p:cNvGrpSpPr/>
          <p:nvPr/>
        </p:nvGrpSpPr>
        <p:grpSpPr>
          <a:xfrm>
            <a:off x="7977737" y="2408407"/>
            <a:ext cx="1080000" cy="1080000"/>
            <a:chOff x="-3503852" y="8968353"/>
            <a:chExt cx="2199556" cy="2240719"/>
          </a:xfrm>
        </p:grpSpPr>
        <p:pic>
          <p:nvPicPr>
            <p:cNvPr id="20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464296" y="9049072"/>
              <a:ext cx="2160000" cy="2160000"/>
            </a:xfrm>
            <a:prstGeom prst="rect">
              <a:avLst/>
            </a:prstGeom>
          </p:spPr>
        </p:pic>
        <p:sp>
          <p:nvSpPr>
            <p:cNvPr id="21" name="Textfeld 21"/>
            <p:cNvSpPr txBox="1"/>
            <p:nvPr/>
          </p:nvSpPr>
          <p:spPr>
            <a:xfrm>
              <a:off x="-3503852" y="8968353"/>
              <a:ext cx="4716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200" b="1" dirty="0" smtClean="0">
                  <a:solidFill>
                    <a:schemeClr val="bg1"/>
                  </a:solidFill>
                </a:rPr>
                <a:t>φ</a:t>
              </a:r>
              <a:endParaRPr lang="de-DE" sz="3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4" name="Picture 2" descr="Z:\Lagrange-PMI\Phase A\13 TN-04 Design Description\PMI Design Description\Iss 1 Rev -\2018-08-21 PMI Optics Unit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7" t="16165" r="18918" b="15887"/>
          <a:stretch/>
        </p:blipFill>
        <p:spPr bwMode="auto">
          <a:xfrm>
            <a:off x="3851920" y="3013146"/>
            <a:ext cx="4544369" cy="327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51520" y="1412776"/>
            <a:ext cx="60486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Observational parameters :</a:t>
            </a:r>
          </a:p>
          <a:p>
            <a:pPr marL="177800" indent="-177800" defTabSz="914400">
              <a:buFont typeface="Arial" panose="020B0604020202020204" pitchFamily="34" charset="0"/>
              <a:buChar char="•"/>
            </a:pPr>
            <a:r>
              <a:rPr lang="en-GB" dirty="0" smtClean="0"/>
              <a:t>Products : </a:t>
            </a:r>
            <a:r>
              <a:rPr lang="en-GB" dirty="0"/>
              <a:t>vector </a:t>
            </a:r>
            <a:r>
              <a:rPr lang="en-GB" dirty="0" err="1"/>
              <a:t>magnetograms</a:t>
            </a:r>
            <a:r>
              <a:rPr lang="en-GB" dirty="0"/>
              <a:t> (B, </a:t>
            </a:r>
            <a:r>
              <a:rPr lang="el-GR" dirty="0"/>
              <a:t>γ</a:t>
            </a:r>
            <a:r>
              <a:rPr lang="de-DE" dirty="0"/>
              <a:t>, </a:t>
            </a:r>
            <a:r>
              <a:rPr lang="el-GR" dirty="0"/>
              <a:t>φ</a:t>
            </a:r>
            <a:r>
              <a:rPr lang="de-DE" dirty="0"/>
              <a:t>), line-of-sight velocities (v</a:t>
            </a:r>
            <a:r>
              <a:rPr lang="de-DE" baseline="-25000" dirty="0"/>
              <a:t>LOS</a:t>
            </a:r>
            <a:r>
              <a:rPr lang="en-GB" dirty="0"/>
              <a:t>) </a:t>
            </a:r>
            <a:r>
              <a:rPr lang="en-GB" dirty="0" smtClean="0"/>
              <a:t>       continuum </a:t>
            </a:r>
            <a:r>
              <a:rPr lang="en-GB" dirty="0"/>
              <a:t>mapping (</a:t>
            </a:r>
            <a:r>
              <a:rPr lang="en-GB" dirty="0" err="1"/>
              <a:t>I</a:t>
            </a:r>
            <a:r>
              <a:rPr lang="en-GB" baseline="-25000" dirty="0" err="1"/>
              <a:t>c</a:t>
            </a:r>
            <a:r>
              <a:rPr lang="en-GB" dirty="0"/>
              <a:t>)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GB" dirty="0" err="1" smtClean="0"/>
              <a:t>FoV</a:t>
            </a:r>
            <a:r>
              <a:rPr lang="en-GB" dirty="0" smtClean="0"/>
              <a:t> : full Sun + alignment margin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GB" dirty="0" smtClean="0"/>
              <a:t>Spatial </a:t>
            </a:r>
            <a:r>
              <a:rPr lang="en-GB" dirty="0"/>
              <a:t>resolution </a:t>
            </a:r>
            <a:r>
              <a:rPr lang="en-GB" dirty="0" smtClean="0"/>
              <a:t>: 2.2’’ 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GB" dirty="0" smtClean="0"/>
              <a:t>Cadence </a:t>
            </a:r>
            <a:r>
              <a:rPr lang="en-GB" dirty="0"/>
              <a:t>: </a:t>
            </a:r>
            <a:r>
              <a:rPr lang="en-GB" dirty="0" smtClean="0"/>
              <a:t>30 min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endParaRPr lang="en-GB" dirty="0"/>
          </a:p>
          <a:p>
            <a:pPr marL="177800" indent="-1778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177800" indent="-177800">
              <a:buFont typeface="Arial" panose="020B0604020202020204" pitchFamily="34" charset="0"/>
              <a:buChar char="•"/>
            </a:pPr>
            <a:endParaRPr lang="en-GB" dirty="0"/>
          </a:p>
          <a:p>
            <a:pPr marL="177800" indent="-17780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b="1" dirty="0" smtClean="0"/>
              <a:t>Critical issue: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GB" dirty="0" smtClean="0"/>
              <a:t>PHI etalon non-availability → etalon development crucial pre-development</a:t>
            </a:r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5485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41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9144000" cy="1201071"/>
          </a:xfrm>
          <a:prstGeom prst="rect">
            <a:avLst/>
          </a:prstGeom>
          <a:solidFill>
            <a:schemeClr val="tx1">
              <a:alpha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2000"/>
              </a:spcAft>
            </a:pPr>
            <a:r>
              <a:rPr lang="en-GB" sz="5500" dirty="0" smtClean="0">
                <a:solidFill>
                  <a:schemeClr val="tx1"/>
                </a:solidFill>
              </a:rPr>
              <a:t>Instrument Overview : EUVI</a:t>
            </a:r>
            <a:endParaRPr lang="en-GB" sz="55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227" y="3501008"/>
            <a:ext cx="5345269" cy="32403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1412776"/>
            <a:ext cx="87849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Observational parameters :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GB" dirty="0"/>
              <a:t>Wavelength : three bands centred on Fe XII </a:t>
            </a:r>
            <a:r>
              <a:rPr lang="en-GB" dirty="0" smtClean="0"/>
              <a:t>195Å</a:t>
            </a:r>
            <a:r>
              <a:rPr lang="en-GB" dirty="0"/>
              <a:t>, He II </a:t>
            </a:r>
            <a:r>
              <a:rPr lang="en-GB" dirty="0" smtClean="0"/>
              <a:t>304Å and </a:t>
            </a:r>
            <a:r>
              <a:rPr lang="en-GB" dirty="0"/>
              <a:t>Fe VIII/XXI 131Å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GB" dirty="0" err="1"/>
              <a:t>FoV</a:t>
            </a:r>
            <a:r>
              <a:rPr lang="en-GB" dirty="0"/>
              <a:t> : 42.6 x </a:t>
            </a:r>
            <a:r>
              <a:rPr lang="en-GB" dirty="0" smtClean="0"/>
              <a:t>61.3</a:t>
            </a:r>
            <a:r>
              <a:rPr lang="en-GB" baseline="40000" dirty="0" smtClean="0"/>
              <a:t>’</a:t>
            </a:r>
            <a:r>
              <a:rPr lang="en-GB" dirty="0" smtClean="0"/>
              <a:t> extended towards Earth (</a:t>
            </a:r>
            <a:r>
              <a:rPr lang="el-GR" dirty="0" smtClean="0"/>
              <a:t>λ</a:t>
            </a:r>
            <a:r>
              <a:rPr lang="en-GB" dirty="0" smtClean="0"/>
              <a:t> dependant)</a:t>
            </a:r>
            <a:endParaRPr lang="en-GB" dirty="0"/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GB" dirty="0" smtClean="0"/>
              <a:t>Spatial </a:t>
            </a:r>
            <a:r>
              <a:rPr lang="en-GB" dirty="0"/>
              <a:t>resolution </a:t>
            </a:r>
            <a:r>
              <a:rPr lang="en-GB" dirty="0" smtClean="0"/>
              <a:t>: &gt;3.2</a:t>
            </a:r>
            <a:r>
              <a:rPr lang="en-GB" dirty="0"/>
              <a:t>’’ (</a:t>
            </a:r>
            <a:r>
              <a:rPr lang="el-GR" dirty="0"/>
              <a:t>λ</a:t>
            </a:r>
            <a:r>
              <a:rPr lang="en-GB" dirty="0"/>
              <a:t> dependant)</a:t>
            </a:r>
            <a:endParaRPr lang="en-GB" dirty="0" smtClean="0"/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GB" dirty="0" smtClean="0"/>
              <a:t>Cadence </a:t>
            </a:r>
            <a:r>
              <a:rPr lang="en-GB" dirty="0"/>
              <a:t>: </a:t>
            </a:r>
            <a:r>
              <a:rPr lang="en-GB" dirty="0" smtClean="0"/>
              <a:t>&lt;</a:t>
            </a:r>
            <a:r>
              <a:rPr lang="en-GB" dirty="0"/>
              <a:t>5 min (</a:t>
            </a:r>
            <a:r>
              <a:rPr lang="el-GR" dirty="0"/>
              <a:t>λ</a:t>
            </a:r>
            <a:r>
              <a:rPr lang="en-GB" dirty="0"/>
              <a:t> dependant)</a:t>
            </a:r>
            <a:endParaRPr lang="en-GB" dirty="0" smtClean="0"/>
          </a:p>
          <a:p>
            <a:pPr marL="177800" indent="-1778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177800" indent="-177800">
              <a:buFont typeface="Arial" panose="020B0604020202020204" pitchFamily="34" charset="0"/>
              <a:buChar char="•"/>
            </a:pPr>
            <a:endParaRPr lang="en-GB" dirty="0"/>
          </a:p>
          <a:p>
            <a:pPr marL="177800" indent="-177800">
              <a:buFont typeface="Arial" panose="020B0604020202020204" pitchFamily="34" charset="0"/>
              <a:buChar char="•"/>
            </a:pPr>
            <a:endParaRPr lang="en-GB" dirty="0"/>
          </a:p>
          <a:p>
            <a:pPr marL="177800" indent="-177800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/>
          </a:p>
          <a:p>
            <a:r>
              <a:rPr lang="en-GB" b="1" dirty="0" smtClean="0"/>
              <a:t>Critical issue: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GB" dirty="0" smtClean="0"/>
              <a:t>Funding → </a:t>
            </a:r>
            <a:r>
              <a:rPr lang="en-GB" dirty="0" err="1" smtClean="0"/>
              <a:t>descope</a:t>
            </a:r>
            <a:r>
              <a:rPr lang="en-GB" dirty="0"/>
              <a:t> </a:t>
            </a:r>
            <a:r>
              <a:rPr lang="en-GB" dirty="0" smtClean="0"/>
              <a:t>to                                                                 SWAP-type instrument </a:t>
            </a:r>
            <a:r>
              <a:rPr lang="en-GB" dirty="0"/>
              <a:t>(</a:t>
            </a:r>
            <a:r>
              <a:rPr lang="en-GB" dirty="0" smtClean="0"/>
              <a:t>195Å)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7798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11361</TotalTime>
  <Words>834</Words>
  <Application>Microsoft Office PowerPoint</Application>
  <PresentationFormat>On-screen Show (4:3)</PresentationFormat>
  <Paragraphs>179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ＭＳ Ｐゴシック</vt:lpstr>
      <vt:lpstr>Arial</vt:lpstr>
      <vt:lpstr>Calibri</vt:lpstr>
      <vt:lpstr>Times New Roman</vt:lpstr>
      <vt:lpstr>Wingdings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In-situ Package</vt:lpstr>
      <vt:lpstr>PowerPoint Presentation</vt:lpstr>
      <vt:lpstr>Key Science Requirements</vt:lpstr>
      <vt:lpstr>PowerPoint Presentation</vt:lpstr>
    </vt:vector>
  </TitlesOfParts>
  <Company>Laura Primett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Primett</dc:creator>
  <cp:lastModifiedBy>Davies, Jackie (STFC,RAL,RALSP)</cp:lastModifiedBy>
  <cp:revision>253</cp:revision>
  <cp:lastPrinted>2018-05-16T08:20:01Z</cp:lastPrinted>
  <dcterms:created xsi:type="dcterms:W3CDTF">2010-07-01T10:16:16Z</dcterms:created>
  <dcterms:modified xsi:type="dcterms:W3CDTF">2019-01-10T14:05:37Z</dcterms:modified>
</cp:coreProperties>
</file>