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43" r:id="rId2"/>
    <p:sldId id="358" r:id="rId3"/>
    <p:sldId id="359" r:id="rId4"/>
    <p:sldId id="366" r:id="rId5"/>
    <p:sldId id="367" r:id="rId6"/>
    <p:sldId id="368" r:id="rId7"/>
    <p:sldId id="344" r:id="rId8"/>
    <p:sldId id="350" r:id="rId9"/>
    <p:sldId id="375" r:id="rId10"/>
    <p:sldId id="37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DD2C09"/>
    <a:srgbClr val="DE5A08"/>
    <a:srgbClr val="E04406"/>
    <a:srgbClr val="FF6600"/>
    <a:srgbClr val="2F0903"/>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6" autoAdjust="0"/>
    <p:restoredTop sz="99856" autoAdjust="0"/>
  </p:normalViewPr>
  <p:slideViewPr>
    <p:cSldViewPr showGuides="1">
      <p:cViewPr varScale="1">
        <p:scale>
          <a:sx n="75" d="100"/>
          <a:sy n="75" d="100"/>
        </p:scale>
        <p:origin x="-845"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D85489-F946-42A6-9074-E67CA07B5043}" type="datetimeFigureOut">
              <a:rPr lang="en-GB" smtClean="0"/>
              <a:pPr/>
              <a:t>09/01/2019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494B39-98C1-4F81-8574-2578A3B5D28B}" type="slidenum">
              <a:rPr lang="en-GB" smtClean="0"/>
              <a:pPr/>
              <a:t>‹#›</a:t>
            </a:fld>
            <a:endParaRPr lang="en-GB"/>
          </a:p>
        </p:txBody>
      </p:sp>
    </p:spTree>
    <p:extLst>
      <p:ext uri="{BB962C8B-B14F-4D97-AF65-F5344CB8AC3E}">
        <p14:creationId xmlns:p14="http://schemas.microsoft.com/office/powerpoint/2010/main" val="966944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347F109-BF42-4057-9412-1B20E032E5F3}" type="datetimeFigureOut">
              <a:rPr lang="en-GB" smtClean="0"/>
              <a:pPr/>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3B8D10-75E4-42EA-B371-4D1D07774C3F}"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47F109-BF42-4057-9412-1B20E032E5F3}" type="datetimeFigureOut">
              <a:rPr lang="en-GB" smtClean="0"/>
              <a:pPr/>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3B8D10-75E4-42EA-B371-4D1D07774C3F}"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47F109-BF42-4057-9412-1B20E032E5F3}" type="datetimeFigureOut">
              <a:rPr lang="en-GB" smtClean="0"/>
              <a:pPr/>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3B8D10-75E4-42EA-B371-4D1D07774C3F}"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347F109-BF42-4057-9412-1B20E032E5F3}" type="datetimeFigureOut">
              <a:rPr lang="en-GB" smtClean="0"/>
              <a:pPr/>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3B8D10-75E4-42EA-B371-4D1D07774C3F}"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47F109-BF42-4057-9412-1B20E032E5F3}" type="datetimeFigureOut">
              <a:rPr lang="en-GB" smtClean="0"/>
              <a:pPr/>
              <a:t>09/01/2019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13B8D10-75E4-42EA-B371-4D1D07774C3F}"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347F109-BF42-4057-9412-1B20E032E5F3}" type="datetimeFigureOut">
              <a:rPr lang="en-GB" smtClean="0"/>
              <a:pPr/>
              <a:t>09/01/2019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3B8D10-75E4-42EA-B371-4D1D07774C3F}"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347F109-BF42-4057-9412-1B20E032E5F3}" type="datetimeFigureOut">
              <a:rPr lang="en-GB" smtClean="0"/>
              <a:pPr/>
              <a:t>09/01/2019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13B8D10-75E4-42EA-B371-4D1D07774C3F}"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347F109-BF42-4057-9412-1B20E032E5F3}" type="datetimeFigureOut">
              <a:rPr lang="en-GB" smtClean="0"/>
              <a:pPr/>
              <a:t>09/01/2019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13B8D10-75E4-42EA-B371-4D1D07774C3F}"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47F109-BF42-4057-9412-1B20E032E5F3}" type="datetimeFigureOut">
              <a:rPr lang="en-GB" smtClean="0"/>
              <a:pPr/>
              <a:t>09/01/2019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13B8D10-75E4-42EA-B371-4D1D07774C3F}"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7F109-BF42-4057-9412-1B20E032E5F3}" type="datetimeFigureOut">
              <a:rPr lang="en-GB" smtClean="0"/>
              <a:pPr/>
              <a:t>09/01/2019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3B8D10-75E4-42EA-B371-4D1D07774C3F}"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47F109-BF42-4057-9412-1B20E032E5F3}" type="datetimeFigureOut">
              <a:rPr lang="en-GB" smtClean="0"/>
              <a:pPr/>
              <a:t>09/01/2019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13B8D10-75E4-42EA-B371-4D1D07774C3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47F109-BF42-4057-9412-1B20E032E5F3}" type="datetimeFigureOut">
              <a:rPr lang="en-GB" smtClean="0"/>
              <a:pPr/>
              <a:t>09/01/2019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3B8D10-75E4-42EA-B371-4D1D07774C3F}"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descr="C:\Users\jad41\Desktop\STEREO_1.tif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20" t="4874" r="33801"/>
          <a:stretch/>
        </p:blipFill>
        <p:spPr bwMode="auto">
          <a:xfrm rot="16200000">
            <a:off x="1143000" y="-1143000"/>
            <a:ext cx="6858000" cy="9144000"/>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sp>
        <p:nvSpPr>
          <p:cNvPr id="3" name="Rectangle 2"/>
          <p:cNvSpPr/>
          <p:nvPr/>
        </p:nvSpPr>
        <p:spPr>
          <a:xfrm>
            <a:off x="-2" y="692696"/>
            <a:ext cx="9144001"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chemeClr val="tx1"/>
                </a:solidFill>
              </a:rPr>
              <a:t>The NASA STEREO mission</a:t>
            </a:r>
            <a:endParaRPr lang="en-GB" sz="2400" b="1" dirty="0">
              <a:solidFill>
                <a:schemeClr val="tx1"/>
              </a:solidFill>
            </a:endParaRPr>
          </a:p>
        </p:txBody>
      </p:sp>
      <p:pic>
        <p:nvPicPr>
          <p:cNvPr id="1026" name="Picture 2" descr="T:\SSTD PR\Templates_logos_presentations\RALSpace_Logo\RALSpace_logo_white_300dp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5805264"/>
            <a:ext cx="2806576" cy="87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220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13604" y="1988840"/>
            <a:ext cx="2852533" cy="4037940"/>
          </a:xfrm>
          <a:prstGeom prst="rect">
            <a:avLst/>
          </a:prstGeom>
        </p:spPr>
      </p:pic>
      <p:pic>
        <p:nvPicPr>
          <p:cNvPr id="2" name="Picture 1"/>
          <p:cNvPicPr>
            <a:picLocks noChangeAspect="1"/>
          </p:cNvPicPr>
          <p:nvPr/>
        </p:nvPicPr>
        <p:blipFill>
          <a:blip r:embed="rId3"/>
          <a:stretch>
            <a:fillRect/>
          </a:stretch>
        </p:blipFill>
        <p:spPr>
          <a:xfrm>
            <a:off x="121837" y="1435262"/>
            <a:ext cx="3730083" cy="5286384"/>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6646714" y="1441723"/>
            <a:ext cx="2354981" cy="5284800"/>
          </a:xfrm>
          <a:prstGeom prst="rect">
            <a:avLst/>
          </a:prstGeom>
        </p:spPr>
      </p:pic>
      <p:sp>
        <p:nvSpPr>
          <p:cNvPr id="7" name="Rectangle 6"/>
          <p:cNvSpPr/>
          <p:nvPr/>
        </p:nvSpPr>
        <p:spPr>
          <a:xfrm>
            <a:off x="0" y="188640"/>
            <a:ext cx="9144001"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rPr>
              <a:t>Outreach Highlights</a:t>
            </a:r>
          </a:p>
          <a:p>
            <a:pPr algn="ctr"/>
            <a:r>
              <a:rPr lang="en-GB" sz="3600" b="1" dirty="0" smtClean="0">
                <a:solidFill>
                  <a:schemeClr val="bg1"/>
                </a:solidFill>
              </a:rPr>
              <a:t>8 MINUTES</a:t>
            </a:r>
            <a:endParaRPr lang="en-GB" sz="3600" b="1" dirty="0">
              <a:solidFill>
                <a:schemeClr val="bg1"/>
              </a:solidFill>
            </a:endParaRPr>
          </a:p>
        </p:txBody>
      </p:sp>
    </p:spTree>
    <p:extLst>
      <p:ext uri="{BB962C8B-B14F-4D97-AF65-F5344CB8AC3E}">
        <p14:creationId xmlns:p14="http://schemas.microsoft.com/office/powerpoint/2010/main" val="3116951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 y="260648"/>
            <a:ext cx="9144001" cy="648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rPr>
              <a:t>Introduction</a:t>
            </a:r>
            <a:endParaRPr lang="en-GB" sz="4800" b="1" dirty="0">
              <a:solidFill>
                <a:schemeClr val="bg1"/>
              </a:solidFill>
            </a:endParaRPr>
          </a:p>
        </p:txBody>
      </p:sp>
      <p:sp>
        <p:nvSpPr>
          <p:cNvPr id="4" name="TextBox 3"/>
          <p:cNvSpPr txBox="1"/>
          <p:nvPr/>
        </p:nvSpPr>
        <p:spPr>
          <a:xfrm>
            <a:off x="323528" y="980728"/>
            <a:ext cx="8352928" cy="2739211"/>
          </a:xfrm>
          <a:prstGeom prst="rect">
            <a:avLst/>
          </a:prstGeom>
          <a:noFill/>
        </p:spPr>
        <p:txBody>
          <a:bodyPr wrap="square" rtlCol="0">
            <a:spAutoFit/>
          </a:bodyPr>
          <a:lstStyle/>
          <a:p>
            <a:pPr lvl="0" algn="just">
              <a:spcAft>
                <a:spcPts val="1200"/>
              </a:spcAft>
            </a:pPr>
            <a:r>
              <a:rPr lang="en-GB" sz="1900" dirty="0"/>
              <a:t>G</a:t>
            </a:r>
            <a:r>
              <a:rPr lang="en-GB" sz="1900" dirty="0" smtClean="0"/>
              <a:t>oal of STEREO - </a:t>
            </a:r>
            <a:r>
              <a:rPr lang="en-GB" sz="1900" dirty="0"/>
              <a:t>S</a:t>
            </a:r>
            <a:r>
              <a:rPr lang="en-GB" sz="1900" dirty="0" smtClean="0"/>
              <a:t>tudy the </a:t>
            </a:r>
            <a:r>
              <a:rPr lang="en-GB" sz="1900" dirty="0"/>
              <a:t>onset and evolution of solar wind structures – </a:t>
            </a:r>
            <a:r>
              <a:rPr lang="en-GB" sz="1900" dirty="0" smtClean="0"/>
              <a:t>particularly CMEs but also CIRs/SIRs </a:t>
            </a:r>
            <a:r>
              <a:rPr lang="en-GB" sz="1900" dirty="0"/>
              <a:t>– as they propagate through the inner heliosphere out to 1 AU and </a:t>
            </a:r>
            <a:r>
              <a:rPr lang="en-GB" sz="1900" dirty="0" smtClean="0"/>
              <a:t>beyond. Specific focus </a:t>
            </a:r>
            <a:r>
              <a:rPr lang="en-GB" sz="1900" dirty="0"/>
              <a:t>on Earth-directed events. </a:t>
            </a:r>
            <a:endParaRPr lang="en-GB" sz="1900" dirty="0" smtClean="0"/>
          </a:p>
          <a:p>
            <a:pPr lvl="0" algn="just">
              <a:spcAft>
                <a:spcPts val="1200"/>
              </a:spcAft>
            </a:pPr>
            <a:r>
              <a:rPr lang="en-GB" sz="1900" dirty="0" smtClean="0"/>
              <a:t>STEREO </a:t>
            </a:r>
            <a:r>
              <a:rPr lang="en-GB" sz="1900" dirty="0" err="1" smtClean="0"/>
              <a:t>Heliospheric</a:t>
            </a:r>
            <a:r>
              <a:rPr lang="en-GB" sz="1900" dirty="0" smtClean="0"/>
              <a:t> Imagers - developed </a:t>
            </a:r>
            <a:r>
              <a:rPr lang="en-GB" sz="1900" dirty="0"/>
              <a:t>and built by a </a:t>
            </a:r>
            <a:r>
              <a:rPr lang="en-GB" sz="1900" dirty="0" smtClean="0"/>
              <a:t>UK-led consortium, comprising the </a:t>
            </a:r>
            <a:r>
              <a:rPr lang="en-GB" sz="1900" dirty="0"/>
              <a:t>University of </a:t>
            </a:r>
            <a:r>
              <a:rPr lang="en-GB" sz="1900" dirty="0" smtClean="0"/>
              <a:t>Birmingham and RAL, with CSL (Belgium), and NRL (USA). Since launch in October 2006, </a:t>
            </a:r>
            <a:r>
              <a:rPr lang="en-GB" sz="1900" dirty="0"/>
              <a:t>the </a:t>
            </a:r>
            <a:r>
              <a:rPr lang="en-GB" sz="1900" dirty="0" smtClean="0"/>
              <a:t>HI PLS </a:t>
            </a:r>
            <a:r>
              <a:rPr lang="en-GB" sz="1900" dirty="0"/>
              <a:t>programme has been led by </a:t>
            </a:r>
            <a:r>
              <a:rPr lang="en-GB" sz="1900" dirty="0" smtClean="0"/>
              <a:t>RAL.</a:t>
            </a:r>
          </a:p>
          <a:p>
            <a:pPr lvl="0" algn="just">
              <a:spcAft>
                <a:spcPts val="1200"/>
              </a:spcAft>
            </a:pPr>
            <a:r>
              <a:rPr lang="en-GB" sz="1900" dirty="0" smtClean="0"/>
              <a:t>The remaining remote sensing instruments (two coronagraphs, EUV imager – on both spacecraft) also include UK camera systems. </a:t>
            </a:r>
            <a:endParaRPr lang="en-GB" sz="1900" dirty="0"/>
          </a:p>
        </p:txBody>
      </p:sp>
      <p:pic>
        <p:nvPicPr>
          <p:cNvPr id="5" name="HCME_A__20130817_01.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992631" y="3399204"/>
            <a:ext cx="2971857" cy="3279290"/>
          </a:xfrm>
          <a:prstGeom prst="rect">
            <a:avLst/>
          </a:prstGeom>
        </p:spPr>
      </p:pic>
      <p:pic>
        <p:nvPicPr>
          <p:cNvPr id="7" name="Picture 4" descr="https://www.helcats-fp7.eu/figures/image_bgsub_png/HCME_A__20130817_01.png"/>
          <p:cNvPicPr>
            <a:picLocks noChangeAspect="1" noChangeArrowheads="1"/>
          </p:cNvPicPr>
          <p:nvPr/>
        </p:nvPicPr>
        <p:blipFill rotWithShape="1">
          <a:blip r:embed="rId5">
            <a:extLst>
              <a:ext uri="{28A0092B-C50C-407E-A947-70E740481C1C}">
                <a14:useLocalDpi xmlns:a14="http://schemas.microsoft.com/office/drawing/2010/main" val="0"/>
              </a:ext>
            </a:extLst>
          </a:blip>
          <a:srcRect t="13909" b="11884"/>
          <a:stretch/>
        </p:blipFill>
        <p:spPr bwMode="auto">
          <a:xfrm>
            <a:off x="179512" y="3914282"/>
            <a:ext cx="2805925" cy="2745438"/>
          </a:xfrm>
          <a:prstGeom prst="rect">
            <a:avLst/>
          </a:prstGeom>
          <a:noFill/>
          <a:ln>
            <a:solidFill>
              <a:srgbClr val="FFFFFF"/>
            </a:solidFill>
          </a:ln>
          <a:extLst>
            <a:ext uri="{909E8E84-426E-40DD-AFC4-6F175D3DCCD1}">
              <a14:hiddenFill xmlns:a14="http://schemas.microsoft.com/office/drawing/2010/main">
                <a:solidFill>
                  <a:srgbClr val="FFFFFF"/>
                </a:solidFill>
              </a14:hiddenFill>
            </a:ext>
          </a:extLst>
        </p:spPr>
      </p:pic>
      <p:pic>
        <p:nvPicPr>
          <p:cNvPr id="8" name="Picture 6" descr="https://www.helcats-fp7.eu/figures/image_diff_png/HCME_A__20130817_01.png"/>
          <p:cNvPicPr>
            <a:picLocks noChangeAspect="1" noChangeArrowheads="1"/>
          </p:cNvPicPr>
          <p:nvPr/>
        </p:nvPicPr>
        <p:blipFill rotWithShape="1">
          <a:blip r:embed="rId6">
            <a:extLst>
              <a:ext uri="{28A0092B-C50C-407E-A947-70E740481C1C}">
                <a14:useLocalDpi xmlns:a14="http://schemas.microsoft.com/office/drawing/2010/main" val="0"/>
              </a:ext>
            </a:extLst>
          </a:blip>
          <a:srcRect t="13178" b="12250"/>
          <a:stretch/>
        </p:blipFill>
        <p:spPr bwMode="auto">
          <a:xfrm>
            <a:off x="3059832" y="3914282"/>
            <a:ext cx="2814193" cy="2772461"/>
          </a:xfrm>
          <a:prstGeom prst="rect">
            <a:avLst/>
          </a:prstGeom>
          <a:noFill/>
          <a:ln>
            <a:solidFill>
              <a:srgbClr val="FFFFFF"/>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19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6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 y="188640"/>
            <a:ext cx="9144001" cy="7920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rPr>
              <a:t>STEREO Mission Status</a:t>
            </a:r>
            <a:endParaRPr lang="en-GB" sz="4800" b="1" dirty="0">
              <a:solidFill>
                <a:schemeClr val="bg1"/>
              </a:solidFill>
            </a:endParaRPr>
          </a:p>
        </p:txBody>
      </p:sp>
      <p:sp>
        <p:nvSpPr>
          <p:cNvPr id="4" name="TextBox 3"/>
          <p:cNvSpPr txBox="1"/>
          <p:nvPr/>
        </p:nvSpPr>
        <p:spPr>
          <a:xfrm>
            <a:off x="4571998" y="1124744"/>
            <a:ext cx="4320482" cy="3447098"/>
          </a:xfrm>
          <a:prstGeom prst="rect">
            <a:avLst/>
          </a:prstGeom>
          <a:noFill/>
        </p:spPr>
        <p:txBody>
          <a:bodyPr wrap="square" rtlCol="0">
            <a:spAutoFit/>
          </a:bodyPr>
          <a:lstStyle/>
          <a:p>
            <a:pPr algn="just">
              <a:spcAft>
                <a:spcPts val="1200"/>
              </a:spcAft>
            </a:pPr>
            <a:r>
              <a:rPr lang="en-GB" dirty="0" smtClean="0"/>
              <a:t>Over 12 </a:t>
            </a:r>
            <a:r>
              <a:rPr lang="en-GB" dirty="0"/>
              <a:t>years have elapsed since </a:t>
            </a:r>
            <a:r>
              <a:rPr lang="en-GB" dirty="0" smtClean="0"/>
              <a:t>launch. As </a:t>
            </a:r>
            <a:r>
              <a:rPr lang="en-GB" dirty="0"/>
              <a:t>of </a:t>
            </a:r>
            <a:r>
              <a:rPr lang="en-GB" dirty="0" smtClean="0"/>
              <a:t>today, </a:t>
            </a:r>
            <a:r>
              <a:rPr lang="en-GB" dirty="0"/>
              <a:t>STEREO-A and STEREO-B </a:t>
            </a:r>
            <a:r>
              <a:rPr lang="en-GB" dirty="0" smtClean="0"/>
              <a:t>are both ~100</a:t>
            </a:r>
            <a:r>
              <a:rPr lang="en-GB" baseline="30000" dirty="0" smtClean="0"/>
              <a:t>o</a:t>
            </a:r>
            <a:r>
              <a:rPr lang="en-GB" dirty="0" smtClean="0"/>
              <a:t> from the Sun-Earth line.</a:t>
            </a:r>
          </a:p>
          <a:p>
            <a:pPr lvl="0" algn="just">
              <a:spcAft>
                <a:spcPts val="1200"/>
              </a:spcAft>
            </a:pPr>
            <a:r>
              <a:rPr lang="en-GB" dirty="0" smtClean="0">
                <a:solidFill>
                  <a:prstClr val="white"/>
                </a:solidFill>
              </a:rPr>
              <a:t>Both </a:t>
            </a:r>
            <a:r>
              <a:rPr lang="en-GB" dirty="0">
                <a:solidFill>
                  <a:prstClr val="white"/>
                </a:solidFill>
              </a:rPr>
              <a:t>spacecraft passed through superior conjunction early in 2015. STEREO-A emerged </a:t>
            </a:r>
            <a:r>
              <a:rPr lang="en-GB" dirty="0" smtClean="0">
                <a:solidFill>
                  <a:prstClr val="white"/>
                </a:solidFill>
              </a:rPr>
              <a:t>fully </a:t>
            </a:r>
            <a:r>
              <a:rPr lang="en-GB" dirty="0">
                <a:solidFill>
                  <a:prstClr val="white"/>
                </a:solidFill>
              </a:rPr>
              <a:t>operational. Unfortunately, prior to entering superior conjunction, contact with STEREO-B was lost. Recently, regular attempts to recover contact with STEREO-B have been suspended</a:t>
            </a:r>
            <a:r>
              <a:rPr lang="en-GB" dirty="0" smtClean="0">
                <a:solidFill>
                  <a:prstClr val="white"/>
                </a:solidFill>
              </a:rPr>
              <a:t>.</a:t>
            </a:r>
          </a:p>
          <a:p>
            <a:pPr lvl="0" algn="just">
              <a:spcAft>
                <a:spcPts val="1200"/>
              </a:spcAft>
            </a:pPr>
            <a:r>
              <a:rPr lang="en-GB" u="sng" dirty="0" smtClean="0">
                <a:solidFill>
                  <a:prstClr val="white"/>
                </a:solidFill>
              </a:rPr>
              <a:t>STEREO-A is fully operational.</a:t>
            </a:r>
          </a:p>
        </p:txBody>
      </p:sp>
      <p:pic>
        <p:nvPicPr>
          <p:cNvPr id="1026" name="Picture 2" descr="https://stereo-ssc.nascom.nasa.gov/temp/411079501.gif"/>
          <p:cNvPicPr>
            <a:picLocks noChangeAspect="1" noChangeArrowheads="1"/>
          </p:cNvPicPr>
          <p:nvPr/>
        </p:nvPicPr>
        <p:blipFill rotWithShape="1">
          <a:blip r:embed="rId2">
            <a:extLst>
              <a:ext uri="{28A0092B-C50C-407E-A947-70E740481C1C}">
                <a14:useLocalDpi xmlns:a14="http://schemas.microsoft.com/office/drawing/2010/main" val="0"/>
              </a:ext>
            </a:extLst>
          </a:blip>
          <a:srcRect l="2301" r="2764"/>
          <a:stretch/>
        </p:blipFill>
        <p:spPr bwMode="auto">
          <a:xfrm>
            <a:off x="35496" y="1059160"/>
            <a:ext cx="4521201"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4869160"/>
            <a:ext cx="8496944" cy="1600438"/>
          </a:xfrm>
          <a:prstGeom prst="rect">
            <a:avLst/>
          </a:prstGeom>
          <a:noFill/>
        </p:spPr>
        <p:txBody>
          <a:bodyPr wrap="square" rtlCol="0">
            <a:spAutoFit/>
          </a:bodyPr>
          <a:lstStyle/>
          <a:p>
            <a:pPr algn="just">
              <a:spcAft>
                <a:spcPts val="1200"/>
              </a:spcAft>
            </a:pPr>
            <a:r>
              <a:rPr lang="en-GB" dirty="0"/>
              <a:t>STEREO is in extension phase; the 2017 NASA Senior Review for </a:t>
            </a:r>
            <a:r>
              <a:rPr lang="en-GB" dirty="0" err="1"/>
              <a:t>Heliophysics</a:t>
            </a:r>
            <a:r>
              <a:rPr lang="en-GB" dirty="0"/>
              <a:t> approved funding to 2020 (under the assumption that STEREO-B is not recoverable), with an invitation to participate in the 2020 Senior Review</a:t>
            </a:r>
            <a:r>
              <a:rPr lang="en-GB" dirty="0" smtClean="0"/>
              <a:t>.</a:t>
            </a:r>
          </a:p>
          <a:p>
            <a:pPr algn="just">
              <a:spcAft>
                <a:spcPts val="1200"/>
              </a:spcAft>
            </a:pPr>
            <a:r>
              <a:rPr lang="en-GB" sz="1700" dirty="0" smtClean="0"/>
              <a:t>Over 330 </a:t>
            </a:r>
            <a:r>
              <a:rPr lang="en-GB" sz="1700" dirty="0"/>
              <a:t>refereed </a:t>
            </a:r>
            <a:r>
              <a:rPr lang="en-GB" sz="1700" dirty="0" smtClean="0"/>
              <a:t>HI papers; 15 </a:t>
            </a:r>
            <a:r>
              <a:rPr lang="en-GB" sz="1700" dirty="0"/>
              <a:t>PhD theses from </a:t>
            </a:r>
            <a:r>
              <a:rPr lang="en-GB" sz="1700" dirty="0" smtClean="0"/>
              <a:t>UK/Ireland; 15 </a:t>
            </a:r>
            <a:r>
              <a:rPr lang="en-GB" sz="1700" dirty="0"/>
              <a:t>UK </a:t>
            </a:r>
            <a:r>
              <a:rPr lang="en-GB" sz="1700" dirty="0" smtClean="0"/>
              <a:t>user groups; 10 other countries use HI data</a:t>
            </a:r>
            <a:endParaRPr lang="en-GB" dirty="0"/>
          </a:p>
        </p:txBody>
      </p:sp>
    </p:spTree>
    <p:extLst>
      <p:ext uri="{BB962C8B-B14F-4D97-AF65-F5344CB8AC3E}">
        <p14:creationId xmlns:p14="http://schemas.microsoft.com/office/powerpoint/2010/main" val="3898518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 y="260648"/>
            <a:ext cx="9144001" cy="1130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rPr>
              <a:t>STEREO/HI Strategy</a:t>
            </a:r>
          </a:p>
          <a:p>
            <a:pPr algn="ctr"/>
            <a:r>
              <a:rPr lang="en-GB" sz="2000" b="1" dirty="0" smtClean="0">
                <a:solidFill>
                  <a:schemeClr val="bg1"/>
                </a:solidFill>
              </a:rPr>
              <a:t>The return to prime location</a:t>
            </a:r>
          </a:p>
        </p:txBody>
      </p:sp>
      <p:sp>
        <p:nvSpPr>
          <p:cNvPr id="3" name="TextBox 2"/>
          <p:cNvSpPr txBox="1"/>
          <p:nvPr/>
        </p:nvSpPr>
        <p:spPr>
          <a:xfrm>
            <a:off x="251518" y="1462712"/>
            <a:ext cx="8640959" cy="3262432"/>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pPr>
            <a:r>
              <a:rPr lang="en-GB" dirty="0"/>
              <a:t>During the </a:t>
            </a:r>
            <a:r>
              <a:rPr lang="en-GB" dirty="0" smtClean="0"/>
              <a:t>period April 2019 to April 2022 STEREO-A </a:t>
            </a:r>
            <a:r>
              <a:rPr lang="en-GB" dirty="0"/>
              <a:t>will </a:t>
            </a:r>
            <a:r>
              <a:rPr lang="en-GB" dirty="0" smtClean="0"/>
              <a:t>move from 97</a:t>
            </a:r>
            <a:r>
              <a:rPr lang="en-GB" baseline="30000" dirty="0" smtClean="0"/>
              <a:t>o</a:t>
            </a:r>
            <a:r>
              <a:rPr lang="en-GB" dirty="0" smtClean="0"/>
              <a:t> to </a:t>
            </a:r>
            <a:r>
              <a:rPr lang="en-GB" dirty="0"/>
              <a:t>34</a:t>
            </a:r>
            <a:r>
              <a:rPr lang="en-GB" baseline="30000" dirty="0"/>
              <a:t>o </a:t>
            </a:r>
            <a:r>
              <a:rPr lang="en-GB" dirty="0" smtClean="0"/>
              <a:t>from </a:t>
            </a:r>
            <a:r>
              <a:rPr lang="en-GB" dirty="0"/>
              <a:t>the Sun-Earth </a:t>
            </a:r>
            <a:r>
              <a:rPr lang="en-GB" dirty="0" smtClean="0"/>
              <a:t>line, </a:t>
            </a:r>
            <a:r>
              <a:rPr lang="en-GB" dirty="0"/>
              <a:t>passing through </a:t>
            </a:r>
            <a:r>
              <a:rPr lang="en-GB" dirty="0" smtClean="0"/>
              <a:t>L5 in October 2020. </a:t>
            </a:r>
          </a:p>
          <a:p>
            <a:pPr marL="342900" indent="-342900" algn="just">
              <a:spcAft>
                <a:spcPts val="1200"/>
              </a:spcAft>
              <a:buFont typeface="Arial" panose="020B0604020202020204" pitchFamily="34" charset="0"/>
              <a:buChar char="•"/>
            </a:pPr>
            <a:r>
              <a:rPr lang="en-GB" sz="2000" dirty="0" smtClean="0"/>
              <a:t>This is the prime location for the study of Earth-directed solar wind events.</a:t>
            </a:r>
          </a:p>
          <a:p>
            <a:pPr marL="342900" indent="-342900" algn="just">
              <a:spcAft>
                <a:spcPts val="1800"/>
              </a:spcAft>
              <a:buFont typeface="Arial" panose="020B0604020202020204" pitchFamily="34" charset="0"/>
              <a:buChar char="•"/>
            </a:pPr>
            <a:r>
              <a:rPr lang="en-GB" sz="2000" dirty="0" smtClean="0"/>
              <a:t>While the outward passage through this region was during deep minimum, this passage will be characterised by  increasing solar activity.</a:t>
            </a:r>
          </a:p>
          <a:p>
            <a:pPr marL="342900" indent="-342900" algn="just">
              <a:spcAft>
                <a:spcPts val="1800"/>
              </a:spcAft>
              <a:buFont typeface="Arial" panose="020B0604020202020204" pitchFamily="34" charset="0"/>
              <a:buChar char="•"/>
            </a:pPr>
            <a:r>
              <a:rPr lang="en-GB" sz="2000" dirty="0" smtClean="0"/>
              <a:t>We envisage enhanced interest in the STEREO/HI observations for </a:t>
            </a:r>
            <a:r>
              <a:rPr lang="en-GB" sz="2000" dirty="0"/>
              <a:t>both scientific analysis and underpinning space-weather </a:t>
            </a:r>
            <a:r>
              <a:rPr lang="en-GB" sz="2000" dirty="0" smtClean="0"/>
              <a:t>science. </a:t>
            </a:r>
          </a:p>
          <a:p>
            <a:pPr marL="342900" indent="-342900" algn="just">
              <a:spcAft>
                <a:spcPts val="1800"/>
              </a:spcAft>
              <a:buFont typeface="Arial" panose="020B0604020202020204" pitchFamily="34" charset="0"/>
              <a:buChar char="•"/>
            </a:pPr>
            <a:endParaRPr lang="en-GB" sz="2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037" y="4455368"/>
            <a:ext cx="2857500" cy="2286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4455368"/>
            <a:ext cx="2857500" cy="2286000"/>
          </a:xfrm>
          <a:prstGeom prst="rect">
            <a:avLst/>
          </a:prstGeom>
        </p:spPr>
      </p:pic>
      <p:sp>
        <p:nvSpPr>
          <p:cNvPr id="5" name="TextBox 4"/>
          <p:cNvSpPr txBox="1"/>
          <p:nvPr/>
        </p:nvSpPr>
        <p:spPr>
          <a:xfrm>
            <a:off x="2123728" y="4149080"/>
            <a:ext cx="1316386" cy="369332"/>
          </a:xfrm>
          <a:prstGeom prst="rect">
            <a:avLst/>
          </a:prstGeom>
          <a:noFill/>
        </p:spPr>
        <p:txBody>
          <a:bodyPr wrap="none" rtlCol="0">
            <a:spAutoFit/>
          </a:bodyPr>
          <a:lstStyle/>
          <a:p>
            <a:r>
              <a:rPr lang="en-GB" dirty="0" smtClean="0"/>
              <a:t>1 April 2019</a:t>
            </a:r>
            <a:endParaRPr lang="en-GB" dirty="0"/>
          </a:p>
        </p:txBody>
      </p:sp>
      <p:sp>
        <p:nvSpPr>
          <p:cNvPr id="7" name="TextBox 6"/>
          <p:cNvSpPr txBox="1"/>
          <p:nvPr/>
        </p:nvSpPr>
        <p:spPr>
          <a:xfrm>
            <a:off x="5774605" y="4158298"/>
            <a:ext cx="1316386" cy="369332"/>
          </a:xfrm>
          <a:prstGeom prst="rect">
            <a:avLst/>
          </a:prstGeom>
          <a:noFill/>
        </p:spPr>
        <p:txBody>
          <a:bodyPr wrap="none" rtlCol="0">
            <a:spAutoFit/>
          </a:bodyPr>
          <a:lstStyle/>
          <a:p>
            <a:r>
              <a:rPr lang="en-GB" dirty="0" smtClean="0"/>
              <a:t>1 April 2022</a:t>
            </a:r>
            <a:endParaRPr lang="en-GB" dirty="0"/>
          </a:p>
        </p:txBody>
      </p:sp>
    </p:spTree>
    <p:extLst>
      <p:ext uri="{BB962C8B-B14F-4D97-AF65-F5344CB8AC3E}">
        <p14:creationId xmlns:p14="http://schemas.microsoft.com/office/powerpoint/2010/main" val="3545213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r="8101"/>
          <a:stretch/>
        </p:blipFill>
        <p:spPr>
          <a:xfrm>
            <a:off x="467544" y="1459880"/>
            <a:ext cx="7740352" cy="5231337"/>
          </a:xfrm>
          <a:prstGeom prst="rect">
            <a:avLst/>
          </a:prstGeom>
        </p:spPr>
      </p:pic>
      <p:sp>
        <p:nvSpPr>
          <p:cNvPr id="4" name="Rectangle 3"/>
          <p:cNvSpPr txBox="1">
            <a:spLocks noChangeArrowheads="1"/>
          </p:cNvSpPr>
          <p:nvPr/>
        </p:nvSpPr>
        <p:spPr>
          <a:xfrm>
            <a:off x="215514" y="1939805"/>
            <a:ext cx="8712968" cy="4725144"/>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342900" indent="-342900" algn="just">
              <a:spcAft>
                <a:spcPts val="1200"/>
              </a:spcAft>
              <a:buFont typeface="Arial" panose="020B0604020202020204" pitchFamily="34" charset="0"/>
              <a:buChar char="•"/>
            </a:pPr>
            <a:r>
              <a:rPr lang="en-GB" sz="2000" dirty="0" smtClean="0"/>
              <a:t>Parker </a:t>
            </a:r>
            <a:r>
              <a:rPr lang="en-GB" sz="2000" dirty="0"/>
              <a:t>Solar Probe </a:t>
            </a:r>
            <a:r>
              <a:rPr lang="en-GB" sz="2000" dirty="0" smtClean="0"/>
              <a:t>(launched August 2018) and </a:t>
            </a:r>
            <a:r>
              <a:rPr lang="en-GB" sz="2000" dirty="0"/>
              <a:t>Solar Orbiter </a:t>
            </a:r>
            <a:r>
              <a:rPr lang="en-GB" sz="2000" dirty="0" smtClean="0"/>
              <a:t>(due for launch February 2020) and also </a:t>
            </a:r>
            <a:r>
              <a:rPr lang="en-GB" sz="2000" dirty="0" err="1" smtClean="0"/>
              <a:t>BepiColombo</a:t>
            </a:r>
            <a:r>
              <a:rPr lang="en-GB" sz="2000" dirty="0" smtClean="0"/>
              <a:t> (launched October 2018) provide </a:t>
            </a:r>
            <a:r>
              <a:rPr lang="en-GB" sz="2000" dirty="0"/>
              <a:t>unique opportunities for ‘ground-truth’ </a:t>
            </a:r>
            <a:r>
              <a:rPr lang="en-GB" sz="2000" dirty="0" smtClean="0"/>
              <a:t>in-situ measurements of solar wind phenomena imaged by STEREO/HI. </a:t>
            </a:r>
            <a:endParaRPr lang="en-GB" sz="2000" dirty="0"/>
          </a:p>
          <a:p>
            <a:pPr marL="342900" indent="-342900" algn="just">
              <a:spcAft>
                <a:spcPts val="1200"/>
              </a:spcAft>
              <a:buFont typeface="Arial" panose="020B0604020202020204" pitchFamily="34" charset="0"/>
              <a:buChar char="•"/>
            </a:pPr>
            <a:r>
              <a:rPr lang="en-GB" sz="2000" dirty="0"/>
              <a:t>With these missions joining the current fleet of </a:t>
            </a:r>
            <a:r>
              <a:rPr lang="en-GB" sz="2000" dirty="0" err="1"/>
              <a:t>heliophysics</a:t>
            </a:r>
            <a:r>
              <a:rPr lang="en-GB" sz="2000" dirty="0"/>
              <a:t> spacecraft during the </a:t>
            </a:r>
            <a:r>
              <a:rPr lang="en-GB" sz="2000" dirty="0" smtClean="0"/>
              <a:t>2019-2022 </a:t>
            </a:r>
            <a:r>
              <a:rPr lang="en-GB" sz="2000" dirty="0"/>
              <a:t>period, this provides unique opportunities for coordinated remote sensing and in-situ observations of inner </a:t>
            </a:r>
            <a:r>
              <a:rPr lang="en-GB" sz="2000" dirty="0" err="1"/>
              <a:t>heliospheric</a:t>
            </a:r>
            <a:r>
              <a:rPr lang="en-GB" sz="2000" dirty="0"/>
              <a:t> solar wind structures.</a:t>
            </a:r>
          </a:p>
          <a:p>
            <a:pPr marL="342900" indent="-342900" algn="just">
              <a:spcAft>
                <a:spcPts val="1200"/>
              </a:spcAft>
              <a:buFont typeface="Arial" panose="020B0604020202020204" pitchFamily="34" charset="0"/>
              <a:buChar char="•"/>
            </a:pPr>
            <a:r>
              <a:rPr lang="en-GB" sz="2000" dirty="0"/>
              <a:t>Many people talk of the Grand Solar Observatory; the unprecedented international study of our star and its impacts is one of the jewels of the international space programme </a:t>
            </a:r>
            <a:r>
              <a:rPr lang="en-GB" sz="2000" dirty="0" smtClean="0"/>
              <a:t>in which the UK </a:t>
            </a:r>
            <a:r>
              <a:rPr lang="en-GB" sz="2000" dirty="0"/>
              <a:t>has invested </a:t>
            </a:r>
            <a:r>
              <a:rPr lang="en-GB" sz="2000" dirty="0" smtClean="0"/>
              <a:t>significantly; </a:t>
            </a:r>
            <a:r>
              <a:rPr lang="en-GB" sz="2000" dirty="0"/>
              <a:t>our scientists are at the forefront of its development and exploitation.</a:t>
            </a:r>
          </a:p>
          <a:p>
            <a:pPr marL="342900" indent="-342900" algn="just">
              <a:spcAft>
                <a:spcPts val="1200"/>
              </a:spcAft>
              <a:buFont typeface="Arial" panose="020B0604020202020204" pitchFamily="34" charset="0"/>
              <a:buChar char="•"/>
            </a:pPr>
            <a:endParaRPr lang="en-GB" sz="2000" dirty="0" smtClean="0"/>
          </a:p>
        </p:txBody>
      </p:sp>
      <p:sp>
        <p:nvSpPr>
          <p:cNvPr id="5" name="Rectangle 4"/>
          <p:cNvSpPr/>
          <p:nvPr/>
        </p:nvSpPr>
        <p:spPr>
          <a:xfrm>
            <a:off x="-2" y="188640"/>
            <a:ext cx="9144001"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chemeClr val="bg1"/>
                </a:solidFill>
              </a:rPr>
              <a:t>STEREO/HI</a:t>
            </a:r>
            <a:r>
              <a:rPr lang="en-GB" sz="2400" b="1" dirty="0" smtClean="0">
                <a:solidFill>
                  <a:schemeClr val="tx1"/>
                </a:solidFill>
              </a:rPr>
              <a:t> </a:t>
            </a:r>
            <a:r>
              <a:rPr lang="en-GB" sz="2400" b="1" dirty="0" smtClean="0">
                <a:solidFill>
                  <a:schemeClr val="bg1"/>
                </a:solidFill>
              </a:rPr>
              <a:t>PLS </a:t>
            </a:r>
          </a:p>
          <a:p>
            <a:pPr algn="ctr"/>
            <a:r>
              <a:rPr lang="en-GB" sz="4800" b="1" dirty="0" smtClean="0">
                <a:solidFill>
                  <a:schemeClr val="bg1"/>
                </a:solidFill>
              </a:rPr>
              <a:t>STEREO/HI Strategy</a:t>
            </a:r>
            <a:endParaRPr lang="en-GB" sz="4800" b="1" dirty="0">
              <a:solidFill>
                <a:schemeClr val="bg1"/>
              </a:solidFill>
            </a:endParaRPr>
          </a:p>
        </p:txBody>
      </p:sp>
      <p:sp>
        <p:nvSpPr>
          <p:cNvPr id="7" name="Rectangle 6"/>
          <p:cNvSpPr/>
          <p:nvPr/>
        </p:nvSpPr>
        <p:spPr>
          <a:xfrm>
            <a:off x="-4" y="260648"/>
            <a:ext cx="9144001" cy="1130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rPr>
              <a:t>STEREO/HI Strategy</a:t>
            </a:r>
          </a:p>
          <a:p>
            <a:pPr algn="ctr"/>
            <a:r>
              <a:rPr lang="en-GB" sz="2000" b="1" dirty="0" smtClean="0">
                <a:solidFill>
                  <a:schemeClr val="bg1"/>
                </a:solidFill>
              </a:rPr>
              <a:t>The </a:t>
            </a:r>
            <a:r>
              <a:rPr lang="en-GB" sz="2000" b="1" dirty="0">
                <a:solidFill>
                  <a:schemeClr val="bg1"/>
                </a:solidFill>
              </a:rPr>
              <a:t>role of STEREO in the expanding fleet of </a:t>
            </a:r>
            <a:r>
              <a:rPr lang="en-GB" sz="2000" b="1" dirty="0" err="1">
                <a:solidFill>
                  <a:schemeClr val="bg1"/>
                </a:solidFill>
              </a:rPr>
              <a:t>heliospheric</a:t>
            </a:r>
            <a:r>
              <a:rPr lang="en-GB" sz="2000" b="1" dirty="0">
                <a:solidFill>
                  <a:schemeClr val="bg1"/>
                </a:solidFill>
              </a:rPr>
              <a:t> </a:t>
            </a:r>
            <a:r>
              <a:rPr lang="en-GB" sz="2000" b="1" dirty="0" smtClean="0">
                <a:solidFill>
                  <a:schemeClr val="bg1"/>
                </a:solidFill>
              </a:rPr>
              <a:t>spacecraft</a:t>
            </a:r>
            <a:endParaRPr lang="en-GB" sz="2000" b="1" dirty="0">
              <a:solidFill>
                <a:schemeClr val="bg1"/>
              </a:solidFill>
            </a:endParaRPr>
          </a:p>
        </p:txBody>
      </p:sp>
    </p:spTree>
    <p:extLst>
      <p:ext uri="{BB962C8B-B14F-4D97-AF65-F5344CB8AC3E}">
        <p14:creationId xmlns:p14="http://schemas.microsoft.com/office/powerpoint/2010/main" val="982605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088" y="4710648"/>
            <a:ext cx="3610171" cy="2030720"/>
          </a:xfrm>
          <a:prstGeom prst="rect">
            <a:avLst/>
          </a:prstGeom>
        </p:spPr>
      </p:pic>
      <p:sp>
        <p:nvSpPr>
          <p:cNvPr id="5" name="TextBox 4"/>
          <p:cNvSpPr txBox="1"/>
          <p:nvPr/>
        </p:nvSpPr>
        <p:spPr>
          <a:xfrm>
            <a:off x="107504" y="1556792"/>
            <a:ext cx="8712968" cy="3785652"/>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pPr>
            <a:r>
              <a:rPr lang="en-GB" sz="2000" dirty="0" smtClean="0"/>
              <a:t>Space weather remains a high priority for UK government; the UK is the largest contributor to Period 3 of ESA’s Space Situational Awareness (SSA) programme.</a:t>
            </a:r>
          </a:p>
          <a:p>
            <a:pPr marL="342900" indent="-342900" algn="just">
              <a:spcAft>
                <a:spcPts val="1200"/>
              </a:spcAft>
              <a:buFont typeface="Arial" panose="020B0604020202020204" pitchFamily="34" charset="0"/>
              <a:buChar char="•"/>
            </a:pPr>
            <a:r>
              <a:rPr lang="en-GB" sz="2000" dirty="0" smtClean="0"/>
              <a:t>Under SSA, ESA is developing a space weather monitoring mission to L5 (Lagrange), acknowledging advancements in space weather prediction due to STEREO.</a:t>
            </a:r>
          </a:p>
          <a:p>
            <a:pPr marL="342900" indent="-342900" algn="just">
              <a:spcAft>
                <a:spcPts val="1200"/>
              </a:spcAft>
              <a:buFont typeface="Arial" panose="020B0604020202020204" pitchFamily="34" charset="0"/>
              <a:buChar char="•"/>
            </a:pPr>
            <a:r>
              <a:rPr lang="en-GB" sz="2000" dirty="0" smtClean="0"/>
              <a:t>A </a:t>
            </a:r>
            <a:r>
              <a:rPr lang="en-GB" sz="2000" dirty="0" err="1" smtClean="0"/>
              <a:t>heliospheric</a:t>
            </a:r>
            <a:r>
              <a:rPr lang="en-GB" sz="2000" dirty="0" smtClean="0"/>
              <a:t> imager is a key element of the Lagrange payload.</a:t>
            </a:r>
          </a:p>
          <a:p>
            <a:pPr marL="342900" indent="-342900" algn="just">
              <a:spcAft>
                <a:spcPts val="1200"/>
              </a:spcAft>
              <a:buFont typeface="Arial" panose="020B0604020202020204" pitchFamily="34" charset="0"/>
              <a:buChar char="•"/>
            </a:pPr>
            <a:r>
              <a:rPr lang="en-GB" sz="2000" dirty="0"/>
              <a:t>H</a:t>
            </a:r>
            <a:r>
              <a:rPr lang="en-GB" sz="2000" dirty="0" smtClean="0"/>
              <a:t>ence, increased concern over space weather is corresponding to an increase in activities that seek to maximise the space weather potential of </a:t>
            </a:r>
            <a:r>
              <a:rPr lang="en-GB" sz="2000" dirty="0" err="1" smtClean="0"/>
              <a:t>heliospheric</a:t>
            </a:r>
            <a:r>
              <a:rPr lang="en-GB" sz="2000" dirty="0" smtClean="0"/>
              <a:t> imagery. </a:t>
            </a:r>
          </a:p>
          <a:p>
            <a:pPr algn="just">
              <a:spcAft>
                <a:spcPts val="1800"/>
              </a:spcAft>
            </a:pPr>
            <a:endParaRPr lang="en-GB" sz="2000" dirty="0" smtClean="0"/>
          </a:p>
        </p:txBody>
      </p:sp>
      <p:sp>
        <p:nvSpPr>
          <p:cNvPr id="8" name="Rectangle 5"/>
          <p:cNvSpPr>
            <a:spLocks noChangeArrowheads="1"/>
          </p:cNvSpPr>
          <p:nvPr/>
        </p:nvSpPr>
        <p:spPr bwMode="auto">
          <a:xfrm>
            <a:off x="0" y="-2507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112" tIns="1260078" rIns="914112" bIns="1152162" numCol="1" anchor="ctr" anchorCtr="0" compatLnSpc="1">
            <a:prstTxWarp prst="textNoShape">
              <a:avLst/>
            </a:prstTxWarp>
            <a:spAutoFit/>
          </a:bodyPr>
          <a:lstStyle/>
          <a:p>
            <a:endParaRPr lang="en-GB"/>
          </a:p>
        </p:txBody>
      </p:sp>
      <p:pic>
        <p:nvPicPr>
          <p:cNvPr id="14" name="Picture 13"/>
          <p:cNvPicPr>
            <a:picLocks/>
          </p:cNvPicPr>
          <p:nvPr/>
        </p:nvPicPr>
        <p:blipFill rotWithShape="1">
          <a:blip r:embed="rId3" cstate="print">
            <a:extLst>
              <a:ext uri="{28A0092B-C50C-407E-A947-70E740481C1C}">
                <a14:useLocalDpi xmlns:a14="http://schemas.microsoft.com/office/drawing/2010/main" val="0"/>
              </a:ext>
            </a:extLst>
          </a:blip>
          <a:srcRect b="2926"/>
          <a:stretch/>
        </p:blipFill>
        <p:spPr>
          <a:xfrm>
            <a:off x="2408736" y="5661368"/>
            <a:ext cx="1080000" cy="1080000"/>
          </a:xfrm>
          <a:prstGeom prst="rect">
            <a:avLst/>
          </a:prstGeom>
          <a:ln>
            <a:solidFill>
              <a:schemeClr val="tx1"/>
            </a:solidFill>
          </a:ln>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04" y="5661368"/>
            <a:ext cx="1080000" cy="1080000"/>
          </a:xfrm>
          <a:prstGeom prst="rect">
            <a:avLst/>
          </a:prstGeom>
          <a:ln>
            <a:solidFill>
              <a:schemeClr val="tx1"/>
            </a:solidFill>
          </a:ln>
        </p:spPr>
      </p:pic>
      <p:pic>
        <p:nvPicPr>
          <p:cNvPr id="16" name="Picture 2" descr="C:\Users\jad41\Desktop\20160302_080901_24h1A_br01_bkg.png"/>
          <p:cNvPicPr>
            <a:picLocks noChangeArrowheads="1"/>
          </p:cNvPicPr>
          <p:nvPr/>
        </p:nvPicPr>
        <p:blipFill rotWithShape="1">
          <a:blip r:embed="rId5" cstate="print">
            <a:extLst>
              <a:ext uri="{28A0092B-C50C-407E-A947-70E740481C1C}">
                <a14:useLocalDpi xmlns:a14="http://schemas.microsoft.com/office/drawing/2010/main" val="0"/>
              </a:ext>
            </a:extLst>
          </a:blip>
          <a:srcRect t="3994" r="8341" b="3254"/>
          <a:stretch/>
        </p:blipFill>
        <p:spPr bwMode="auto">
          <a:xfrm>
            <a:off x="3559351" y="5661368"/>
            <a:ext cx="1080000" cy="1080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1258120" y="5661368"/>
            <a:ext cx="1080000" cy="1080000"/>
            <a:chOff x="2473484" y="4075329"/>
            <a:chExt cx="1080000" cy="1080000"/>
          </a:xfrm>
        </p:grpSpPr>
        <p:pic>
          <p:nvPicPr>
            <p:cNvPr id="13" name="Picture 12"/>
            <p:cNvPicPr>
              <a:picLocks/>
            </p:cNvPicPr>
            <p:nvPr/>
          </p:nvPicPr>
          <p:blipFill rotWithShape="1">
            <a:blip r:embed="rId6" cstate="print">
              <a:extLst>
                <a:ext uri="{28A0092B-C50C-407E-A947-70E740481C1C}">
                  <a14:useLocalDpi xmlns:a14="http://schemas.microsoft.com/office/drawing/2010/main" val="0"/>
                </a:ext>
              </a:extLst>
            </a:blip>
            <a:srcRect l="-971" t="-165" r="-26" b="-1451"/>
            <a:stretch/>
          </p:blipFill>
          <p:spPr>
            <a:xfrm>
              <a:off x="2473484" y="4075329"/>
              <a:ext cx="1080000" cy="1080000"/>
            </a:xfrm>
            <a:prstGeom prst="rect">
              <a:avLst/>
            </a:prstGeom>
            <a:ln>
              <a:solidFill>
                <a:schemeClr val="tx1"/>
              </a:solidFill>
            </a:ln>
          </p:spPr>
        </p:pic>
        <p:sp>
          <p:nvSpPr>
            <p:cNvPr id="3" name="Rectangle 2"/>
            <p:cNvSpPr/>
            <p:nvPr/>
          </p:nvSpPr>
          <p:spPr>
            <a:xfrm>
              <a:off x="2629044" y="4092616"/>
              <a:ext cx="864096" cy="649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p:nvSpPr>
          <p:spPr>
            <a:xfrm>
              <a:off x="2505116" y="5025910"/>
              <a:ext cx="988024" cy="10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9" name="TextBox 18"/>
          <p:cNvSpPr txBox="1"/>
          <p:nvPr/>
        </p:nvSpPr>
        <p:spPr>
          <a:xfrm>
            <a:off x="702179" y="5253374"/>
            <a:ext cx="3413114" cy="369332"/>
          </a:xfrm>
          <a:prstGeom prst="rect">
            <a:avLst/>
          </a:prstGeom>
          <a:noFill/>
        </p:spPr>
        <p:txBody>
          <a:bodyPr wrap="none" rtlCol="0">
            <a:spAutoFit/>
          </a:bodyPr>
          <a:lstStyle/>
          <a:p>
            <a:r>
              <a:rPr lang="en-GB" dirty="0" smtClean="0"/>
              <a:t>Lagrange Remote-Sensing Package</a:t>
            </a:r>
            <a:endParaRPr lang="en-GB" dirty="0"/>
          </a:p>
        </p:txBody>
      </p:sp>
      <p:sp>
        <p:nvSpPr>
          <p:cNvPr id="18" name="Rectangle 17"/>
          <p:cNvSpPr/>
          <p:nvPr/>
        </p:nvSpPr>
        <p:spPr>
          <a:xfrm>
            <a:off x="-4" y="260648"/>
            <a:ext cx="9144001" cy="1130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rPr>
              <a:t>STEREO/HI Strategy</a:t>
            </a:r>
          </a:p>
          <a:p>
            <a:pPr algn="ctr"/>
            <a:r>
              <a:rPr lang="en-GB" sz="2000" b="1" dirty="0" smtClean="0">
                <a:solidFill>
                  <a:schemeClr val="bg1"/>
                </a:solidFill>
              </a:rPr>
              <a:t>Space weather</a:t>
            </a:r>
          </a:p>
        </p:txBody>
      </p:sp>
    </p:spTree>
    <p:extLst>
      <p:ext uri="{BB962C8B-B14F-4D97-AF65-F5344CB8AC3E}">
        <p14:creationId xmlns:p14="http://schemas.microsoft.com/office/powerpoint/2010/main" val="1150557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628800"/>
            <a:ext cx="8784976" cy="5068054"/>
          </a:xfrm>
          <a:prstGeom prst="rect">
            <a:avLst/>
          </a:prstGeom>
          <a:noFill/>
        </p:spPr>
        <p:txBody>
          <a:bodyPr wrap="square" rtlCol="0">
            <a:spAutoFit/>
          </a:bodyPr>
          <a:lstStyle/>
          <a:p>
            <a:pPr algn="just">
              <a:spcAft>
                <a:spcPts val="400"/>
              </a:spcAft>
            </a:pPr>
            <a:r>
              <a:rPr lang="en-GB" sz="2000" dirty="0">
                <a:latin typeface="+mj-lt"/>
              </a:rPr>
              <a:t>The </a:t>
            </a:r>
            <a:r>
              <a:rPr lang="en-GB" sz="2000" dirty="0" smtClean="0">
                <a:latin typeface="+mj-lt"/>
              </a:rPr>
              <a:t>RAL STEREO/HI team comprises elements of the following staff members:</a:t>
            </a:r>
            <a:endParaRPr lang="en-GB" sz="2000" dirty="0">
              <a:latin typeface="+mj-lt"/>
            </a:endParaRPr>
          </a:p>
          <a:p>
            <a:pPr marL="1371600" lvl="2" indent="-457200" algn="just">
              <a:spcAft>
                <a:spcPts val="400"/>
              </a:spcAft>
              <a:buFont typeface="Arial" pitchFamily="34" charset="0"/>
              <a:buChar char="•"/>
            </a:pPr>
            <a:r>
              <a:rPr lang="en-GB" sz="2000" b="1" dirty="0">
                <a:latin typeface="+mj-lt"/>
              </a:rPr>
              <a:t>Principal Investigator</a:t>
            </a:r>
            <a:r>
              <a:rPr lang="en-GB" sz="2000" dirty="0">
                <a:latin typeface="+mj-lt"/>
              </a:rPr>
              <a:t> – </a:t>
            </a:r>
            <a:r>
              <a:rPr lang="en-GB" sz="2000" dirty="0" smtClean="0">
                <a:latin typeface="+mj-lt"/>
              </a:rPr>
              <a:t>Professor Richard A. Harrison</a:t>
            </a:r>
            <a:endParaRPr lang="en-GB" sz="2000" dirty="0">
              <a:latin typeface="+mj-lt"/>
            </a:endParaRPr>
          </a:p>
          <a:p>
            <a:pPr marL="1371600" lvl="2" indent="-457200" algn="just">
              <a:spcAft>
                <a:spcPts val="400"/>
              </a:spcAft>
              <a:buFont typeface="Arial" pitchFamily="34" charset="0"/>
              <a:buChar char="•"/>
            </a:pPr>
            <a:r>
              <a:rPr lang="en-GB" sz="2000" b="1" dirty="0">
                <a:latin typeface="+mj-lt"/>
              </a:rPr>
              <a:t>Project Scientist/PRO</a:t>
            </a:r>
            <a:r>
              <a:rPr lang="en-GB" sz="2000" dirty="0">
                <a:latin typeface="+mj-lt"/>
              </a:rPr>
              <a:t> – </a:t>
            </a:r>
            <a:r>
              <a:rPr lang="en-GB" sz="2000" dirty="0" smtClean="0">
                <a:latin typeface="+mj-lt"/>
              </a:rPr>
              <a:t>Dr Jackie A. Davies</a:t>
            </a:r>
          </a:p>
          <a:p>
            <a:pPr marL="1371600" lvl="2" indent="-457200" algn="just">
              <a:spcAft>
                <a:spcPts val="400"/>
              </a:spcAft>
              <a:buFont typeface="Arial" pitchFamily="34" charset="0"/>
              <a:buChar char="•"/>
            </a:pPr>
            <a:r>
              <a:rPr lang="en-GB" sz="2000" b="1" dirty="0" smtClean="0">
                <a:latin typeface="+mj-lt"/>
              </a:rPr>
              <a:t>Support Scientist </a:t>
            </a:r>
            <a:r>
              <a:rPr lang="en-GB" sz="2000" dirty="0" smtClean="0"/>
              <a:t>– </a:t>
            </a:r>
            <a:r>
              <a:rPr lang="en-GB" sz="2000" dirty="0"/>
              <a:t>Dr </a:t>
            </a:r>
            <a:r>
              <a:rPr lang="en-GB" sz="2000" dirty="0" smtClean="0"/>
              <a:t>David Barnes</a:t>
            </a:r>
            <a:endParaRPr lang="en-GB" sz="2000" dirty="0">
              <a:latin typeface="+mj-lt"/>
            </a:endParaRPr>
          </a:p>
          <a:p>
            <a:pPr marL="1371600" lvl="2" indent="-457200" algn="just">
              <a:spcAft>
                <a:spcPts val="400"/>
              </a:spcAft>
              <a:buFont typeface="Arial" pitchFamily="34" charset="0"/>
              <a:buChar char="•"/>
            </a:pPr>
            <a:r>
              <a:rPr lang="en-GB" sz="2000" b="1" dirty="0">
                <a:latin typeface="+mj-lt"/>
              </a:rPr>
              <a:t>Instrument Manager</a:t>
            </a:r>
            <a:r>
              <a:rPr lang="en-GB" sz="2000" dirty="0">
                <a:latin typeface="+mj-lt"/>
              </a:rPr>
              <a:t> – </a:t>
            </a:r>
            <a:r>
              <a:rPr lang="en-GB" sz="2000" dirty="0" smtClean="0">
                <a:latin typeface="+mj-lt"/>
              </a:rPr>
              <a:t>Dr Chris J. Eyles</a:t>
            </a:r>
          </a:p>
          <a:p>
            <a:pPr marL="1371600" lvl="2" indent="-457200" algn="just">
              <a:spcAft>
                <a:spcPts val="400"/>
              </a:spcAft>
              <a:buFont typeface="Arial" pitchFamily="34" charset="0"/>
              <a:buChar char="•"/>
            </a:pPr>
            <a:r>
              <a:rPr lang="en-GB" sz="2000" b="1" dirty="0">
                <a:latin typeface="+mj-lt"/>
              </a:rPr>
              <a:t>Calibration Scientist </a:t>
            </a:r>
            <a:r>
              <a:rPr lang="en-GB" sz="2000" dirty="0" smtClean="0"/>
              <a:t>– </a:t>
            </a:r>
            <a:r>
              <a:rPr lang="en-GB" sz="2000" dirty="0"/>
              <a:t>Dr </a:t>
            </a:r>
            <a:r>
              <a:rPr lang="en-GB" sz="2000" dirty="0" smtClean="0"/>
              <a:t>S. James Tappin</a:t>
            </a:r>
            <a:endParaRPr lang="en-GB" sz="2000" dirty="0">
              <a:latin typeface="+mj-lt"/>
            </a:endParaRPr>
          </a:p>
          <a:p>
            <a:pPr marL="1371600" lvl="2" indent="-457200" algn="just">
              <a:spcAft>
                <a:spcPts val="400"/>
              </a:spcAft>
              <a:buFont typeface="Arial" pitchFamily="34" charset="0"/>
              <a:buChar char="•"/>
            </a:pPr>
            <a:r>
              <a:rPr lang="en-GB" sz="2000" b="1" dirty="0">
                <a:latin typeface="+mj-lt"/>
              </a:rPr>
              <a:t>Data/Software Manager</a:t>
            </a:r>
            <a:r>
              <a:rPr lang="en-GB" sz="2000" dirty="0">
                <a:latin typeface="+mj-lt"/>
              </a:rPr>
              <a:t> – </a:t>
            </a:r>
            <a:r>
              <a:rPr lang="en-GB" sz="2000" dirty="0" smtClean="0">
                <a:latin typeface="+mj-lt"/>
              </a:rPr>
              <a:t>Mr Steve R. Crothers</a:t>
            </a:r>
            <a:endParaRPr lang="en-GB" sz="2000" dirty="0">
              <a:latin typeface="+mj-lt"/>
            </a:endParaRPr>
          </a:p>
          <a:p>
            <a:pPr marL="1371600" lvl="2" indent="-457200" algn="just">
              <a:spcAft>
                <a:spcPts val="400"/>
              </a:spcAft>
              <a:buFont typeface="Arial" pitchFamily="34" charset="0"/>
              <a:buChar char="•"/>
            </a:pPr>
            <a:r>
              <a:rPr lang="en-GB" sz="2000" b="1" dirty="0">
                <a:latin typeface="+mj-lt"/>
              </a:rPr>
              <a:t>UKSSDC Manager</a:t>
            </a:r>
            <a:r>
              <a:rPr lang="en-GB" sz="2000" dirty="0">
                <a:latin typeface="+mj-lt"/>
              </a:rPr>
              <a:t> – </a:t>
            </a:r>
            <a:r>
              <a:rPr lang="en-GB" sz="2000" dirty="0" smtClean="0">
                <a:latin typeface="+mj-lt"/>
              </a:rPr>
              <a:t>Mr Matthew N. Wild</a:t>
            </a:r>
          </a:p>
          <a:p>
            <a:pPr marL="1371600" lvl="2" indent="-457200" algn="just">
              <a:spcAft>
                <a:spcPts val="500"/>
              </a:spcAft>
              <a:buFont typeface="Arial" pitchFamily="34" charset="0"/>
              <a:buChar char="•"/>
            </a:pPr>
            <a:endParaRPr lang="en-GB" sz="2000" dirty="0">
              <a:effectLst>
                <a:outerShdw blurRad="38100" dist="38100" dir="2700000" algn="tl">
                  <a:srgbClr val="000000">
                    <a:alpha val="43137"/>
                  </a:srgbClr>
                </a:outerShdw>
              </a:effectLst>
              <a:latin typeface="+mj-lt"/>
            </a:endParaRPr>
          </a:p>
          <a:p>
            <a:pPr algn="just">
              <a:spcAft>
                <a:spcPts val="500"/>
              </a:spcAft>
            </a:pPr>
            <a:r>
              <a:rPr lang="en-GB" sz="2000" dirty="0" smtClean="0">
                <a:latin typeface="+mj-lt"/>
              </a:rPr>
              <a:t>The </a:t>
            </a:r>
            <a:r>
              <a:rPr lang="en-GB" sz="2000" dirty="0">
                <a:latin typeface="+mj-lt"/>
              </a:rPr>
              <a:t>PLS support covers the </a:t>
            </a:r>
            <a:r>
              <a:rPr lang="en-GB" sz="2000" dirty="0" smtClean="0">
                <a:latin typeface="+mj-lt"/>
              </a:rPr>
              <a:t>operational/service </a:t>
            </a:r>
            <a:r>
              <a:rPr lang="en-GB" sz="2000" dirty="0">
                <a:latin typeface="+mj-lt"/>
              </a:rPr>
              <a:t>aspects of </a:t>
            </a:r>
            <a:r>
              <a:rPr lang="en-GB" sz="2000" dirty="0" smtClean="0">
                <a:latin typeface="+mj-lt"/>
              </a:rPr>
              <a:t>STEREO/HI </a:t>
            </a:r>
            <a:r>
              <a:rPr lang="en-GB" sz="2000" dirty="0">
                <a:latin typeface="+mj-lt"/>
              </a:rPr>
              <a:t>– research is covered by the </a:t>
            </a:r>
            <a:r>
              <a:rPr lang="en-GB" sz="2000" dirty="0" smtClean="0">
                <a:latin typeface="+mj-lt"/>
              </a:rPr>
              <a:t>STFC.</a:t>
            </a:r>
          </a:p>
          <a:p>
            <a:pPr algn="just">
              <a:spcAft>
                <a:spcPts val="500"/>
              </a:spcAft>
            </a:pPr>
            <a:endParaRPr lang="en-GB" sz="2000" dirty="0">
              <a:effectLst>
                <a:outerShdw blurRad="38100" dist="38100" dir="2700000" algn="tl">
                  <a:srgbClr val="000000">
                    <a:alpha val="43137"/>
                  </a:srgbClr>
                </a:outerShdw>
              </a:effectLst>
              <a:latin typeface="+mj-lt"/>
            </a:endParaRPr>
          </a:p>
          <a:p>
            <a:pPr algn="just">
              <a:spcAft>
                <a:spcPts val="500"/>
              </a:spcAft>
            </a:pPr>
            <a:r>
              <a:rPr lang="en-GB" sz="2000" dirty="0">
                <a:effectLst>
                  <a:outerShdw blurRad="38100" dist="38100" dir="2700000" algn="tl">
                    <a:srgbClr val="000000">
                      <a:alpha val="43137"/>
                    </a:srgbClr>
                  </a:outerShdw>
                </a:effectLst>
                <a:latin typeface="+mj-lt"/>
              </a:rPr>
              <a:t>Website:  https://www.stereo.rl.ac.uk</a:t>
            </a:r>
            <a:r>
              <a:rPr lang="en-GB" sz="2000" dirty="0" smtClean="0">
                <a:effectLst>
                  <a:outerShdw blurRad="38100" dist="38100" dir="2700000" algn="tl">
                    <a:srgbClr val="000000">
                      <a:alpha val="43137"/>
                    </a:srgbClr>
                  </a:outerShdw>
                </a:effectLst>
                <a:latin typeface="+mj-lt"/>
              </a:rPr>
              <a:t>/</a:t>
            </a:r>
          </a:p>
          <a:p>
            <a:pPr algn="just">
              <a:spcAft>
                <a:spcPts val="500"/>
              </a:spcAft>
            </a:pPr>
            <a:r>
              <a:rPr lang="en-GB" sz="2000" dirty="0" smtClean="0">
                <a:effectLst>
                  <a:outerShdw blurRad="38100" dist="38100" dir="2700000" algn="tl">
                    <a:srgbClr val="000000">
                      <a:alpha val="43137"/>
                    </a:srgbClr>
                  </a:outerShdw>
                </a:effectLst>
                <a:latin typeface="+mj-lt"/>
              </a:rPr>
              <a:t>E-mail:  richard.harrison@stfc.ac.uk or jackie.davies@stfc.ac.uk </a:t>
            </a:r>
            <a:endParaRPr lang="en-GB" sz="2000" dirty="0">
              <a:effectLst>
                <a:outerShdw blurRad="38100" dist="38100" dir="2700000" algn="tl">
                  <a:srgbClr val="000000">
                    <a:alpha val="43137"/>
                  </a:srgbClr>
                </a:outerShdw>
              </a:effectLst>
              <a:latin typeface="+mj-lt"/>
            </a:endParaRPr>
          </a:p>
        </p:txBody>
      </p:sp>
      <p:sp>
        <p:nvSpPr>
          <p:cNvPr id="6" name="Rectangle 5"/>
          <p:cNvSpPr/>
          <p:nvPr/>
        </p:nvSpPr>
        <p:spPr>
          <a:xfrm>
            <a:off x="-2" y="188640"/>
            <a:ext cx="9144001"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rPr>
              <a:t>The HI Team</a:t>
            </a:r>
            <a:endParaRPr lang="en-GB" sz="4800" b="1" dirty="0">
              <a:solidFill>
                <a:schemeClr val="bg1"/>
              </a:solidFill>
            </a:endParaRPr>
          </a:p>
        </p:txBody>
      </p:sp>
    </p:spTree>
    <p:extLst>
      <p:ext uri="{BB962C8B-B14F-4D97-AF65-F5344CB8AC3E}">
        <p14:creationId xmlns:p14="http://schemas.microsoft.com/office/powerpoint/2010/main" val="1236379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 y="188640"/>
            <a:ext cx="9144001"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smtClean="0">
                <a:solidFill>
                  <a:schemeClr val="bg1"/>
                </a:solidFill>
              </a:rPr>
              <a:t>STEREO/HI Exploitation</a:t>
            </a:r>
            <a:endParaRPr lang="en-GB" sz="4800" b="1" dirty="0">
              <a:solidFill>
                <a:schemeClr val="bg1"/>
              </a:solidFill>
            </a:endParaRPr>
          </a:p>
        </p:txBody>
      </p:sp>
      <p:sp>
        <p:nvSpPr>
          <p:cNvPr id="5" name="TextBox 4"/>
          <p:cNvSpPr txBox="1"/>
          <p:nvPr/>
        </p:nvSpPr>
        <p:spPr>
          <a:xfrm>
            <a:off x="107504" y="1412776"/>
            <a:ext cx="8803247" cy="5237331"/>
          </a:xfrm>
          <a:prstGeom prst="rect">
            <a:avLst/>
          </a:prstGeom>
          <a:noFill/>
          <a:ln>
            <a:solidFill>
              <a:schemeClr val="bg1"/>
            </a:solidFill>
          </a:ln>
        </p:spPr>
        <p:txBody>
          <a:bodyPr wrap="square" rtlCol="0">
            <a:spAutoFit/>
          </a:bodyPr>
          <a:lstStyle/>
          <a:p>
            <a:pPr algn="just" eaLnBrk="0" fontAlgn="base" hangingPunct="0">
              <a:spcBef>
                <a:spcPct val="0"/>
              </a:spcBef>
              <a:spcAft>
                <a:spcPts val="500"/>
              </a:spcAft>
            </a:pPr>
            <a:r>
              <a:rPr lang="en-GB" sz="2400" dirty="0" smtClean="0">
                <a:latin typeface="Calibri" panose="020F0502020204030204" pitchFamily="34" charset="0"/>
              </a:rPr>
              <a:t>Topical coverage of the STEREO/HI publications includes:</a:t>
            </a:r>
            <a:endParaRPr lang="en-GB" sz="2400" dirty="0">
              <a:latin typeface="Calibri" panose="020F0502020204030204" pitchFamily="34" charset="0"/>
            </a:endParaRPr>
          </a:p>
          <a:p>
            <a:pPr algn="just" eaLnBrk="0" fontAlgn="base" hangingPunct="0">
              <a:spcBef>
                <a:spcPct val="0"/>
              </a:spcBef>
              <a:spcAft>
                <a:spcPts val="500"/>
              </a:spcAft>
            </a:pPr>
            <a:endParaRPr lang="en-GB" sz="1200" dirty="0">
              <a:latin typeface="Calibri" panose="020F0502020204030204" pitchFamily="34" charset="0"/>
            </a:endParaRPr>
          </a:p>
          <a:p>
            <a:pPr marL="712788" lvl="1" indent="-357188" algn="just" eaLnBrk="0" fontAlgn="base" hangingPunct="0">
              <a:spcBef>
                <a:spcPct val="0"/>
              </a:spcBef>
              <a:spcAft>
                <a:spcPts val="500"/>
              </a:spcAft>
              <a:buFont typeface="Arial" panose="020B0604020202020204" pitchFamily="34" charset="0"/>
              <a:buChar char="•"/>
            </a:pPr>
            <a:r>
              <a:rPr lang="en-GB" sz="2200" dirty="0">
                <a:latin typeface="Calibri" panose="020F0502020204030204" pitchFamily="34" charset="0"/>
              </a:rPr>
              <a:t>CME onset, propagation, </a:t>
            </a:r>
            <a:r>
              <a:rPr lang="en-GB" sz="2200" dirty="0" smtClean="0">
                <a:latin typeface="Calibri" panose="020F0502020204030204" pitchFamily="34" charset="0"/>
              </a:rPr>
              <a:t>evolution, impact*</a:t>
            </a:r>
          </a:p>
          <a:p>
            <a:pPr marL="712788" lvl="1" indent="-357188" algn="just" eaLnBrk="0" fontAlgn="base" hangingPunct="0">
              <a:spcBef>
                <a:spcPct val="0"/>
              </a:spcBef>
              <a:spcAft>
                <a:spcPts val="500"/>
              </a:spcAft>
              <a:buFont typeface="Arial" panose="020B0604020202020204" pitchFamily="34" charset="0"/>
              <a:buChar char="•"/>
            </a:pPr>
            <a:r>
              <a:rPr lang="en-GB" sz="2200" dirty="0" smtClean="0">
                <a:latin typeface="Calibri" panose="020F0502020204030204" pitchFamily="34" charset="0"/>
              </a:rPr>
              <a:t>CIR/SIRs*</a:t>
            </a:r>
          </a:p>
          <a:p>
            <a:pPr marL="712788" lvl="1" indent="-357188" algn="just" eaLnBrk="0" fontAlgn="base" hangingPunct="0">
              <a:spcBef>
                <a:spcPct val="0"/>
              </a:spcBef>
              <a:spcAft>
                <a:spcPts val="500"/>
              </a:spcAft>
              <a:buFont typeface="Arial" panose="020B0604020202020204" pitchFamily="34" charset="0"/>
              <a:buChar char="•"/>
            </a:pPr>
            <a:r>
              <a:rPr lang="en-GB" sz="2200" dirty="0" smtClean="0">
                <a:solidFill>
                  <a:srgbClr val="FFFFFF"/>
                </a:solidFill>
                <a:latin typeface="Calibri" panose="020F0502020204030204" pitchFamily="34" charset="0"/>
              </a:rPr>
              <a:t>CME-CME and CME-CIR interactions*</a:t>
            </a:r>
            <a:endParaRPr lang="en-GB" sz="2200" dirty="0">
              <a:solidFill>
                <a:srgbClr val="FFFFFF"/>
              </a:solidFill>
              <a:latin typeface="Calibri" panose="020F0502020204030204" pitchFamily="34" charset="0"/>
            </a:endParaRPr>
          </a:p>
          <a:p>
            <a:pPr marL="712788" lvl="1" indent="-357188" algn="just" eaLnBrk="0" fontAlgn="base" hangingPunct="0">
              <a:spcBef>
                <a:spcPct val="0"/>
              </a:spcBef>
              <a:spcAft>
                <a:spcPts val="500"/>
              </a:spcAft>
              <a:buFont typeface="Arial" panose="020B0604020202020204" pitchFamily="34" charset="0"/>
              <a:buChar char="•"/>
            </a:pPr>
            <a:r>
              <a:rPr lang="en-GB" sz="2200" dirty="0">
                <a:solidFill>
                  <a:srgbClr val="FFFFFF"/>
                </a:solidFill>
                <a:latin typeface="Calibri" panose="020F0502020204030204" pitchFamily="34" charset="0"/>
              </a:rPr>
              <a:t>Stellar </a:t>
            </a:r>
            <a:r>
              <a:rPr lang="en-GB" sz="2200" dirty="0" smtClean="0">
                <a:solidFill>
                  <a:srgbClr val="FFFFFF"/>
                </a:solidFill>
                <a:latin typeface="Calibri" panose="020F0502020204030204" pitchFamily="34" charset="0"/>
              </a:rPr>
              <a:t>variability (including novae) </a:t>
            </a:r>
          </a:p>
          <a:p>
            <a:pPr marL="712788" lvl="1" indent="-357188" algn="just" eaLnBrk="0" fontAlgn="base" hangingPunct="0">
              <a:spcBef>
                <a:spcPct val="0"/>
              </a:spcBef>
              <a:spcAft>
                <a:spcPts val="500"/>
              </a:spcAft>
              <a:buFont typeface="Arial" panose="020B0604020202020204" pitchFamily="34" charset="0"/>
              <a:buChar char="•"/>
            </a:pPr>
            <a:r>
              <a:rPr lang="en-GB" sz="2200" dirty="0">
                <a:solidFill>
                  <a:srgbClr val="FFFFFF"/>
                </a:solidFill>
                <a:latin typeface="Calibri" panose="020F0502020204030204" pitchFamily="34" charset="0"/>
              </a:rPr>
              <a:t>E</a:t>
            </a:r>
            <a:r>
              <a:rPr lang="en-GB" sz="2200" dirty="0" smtClean="0">
                <a:solidFill>
                  <a:srgbClr val="FFFFFF"/>
                </a:solidFill>
                <a:latin typeface="Calibri" panose="020F0502020204030204" pitchFamily="34" charset="0"/>
              </a:rPr>
              <a:t>xoplanets</a:t>
            </a:r>
            <a:endParaRPr lang="en-GB" sz="2200" dirty="0">
              <a:solidFill>
                <a:srgbClr val="FFFFFF"/>
              </a:solidFill>
              <a:latin typeface="Calibri" panose="020F0502020204030204" pitchFamily="34" charset="0"/>
            </a:endParaRPr>
          </a:p>
          <a:p>
            <a:pPr marL="712788" lvl="1" indent="-357188" algn="just" eaLnBrk="0" fontAlgn="base" hangingPunct="0">
              <a:spcBef>
                <a:spcPct val="0"/>
              </a:spcBef>
              <a:spcAft>
                <a:spcPts val="500"/>
              </a:spcAft>
              <a:buFont typeface="Arial" panose="020B0604020202020204" pitchFamily="34" charset="0"/>
              <a:buChar char="•"/>
            </a:pPr>
            <a:r>
              <a:rPr lang="en-GB" sz="2200" dirty="0">
                <a:solidFill>
                  <a:srgbClr val="FFFFFF"/>
                </a:solidFill>
                <a:latin typeface="Calibri" panose="020F0502020204030204" pitchFamily="34" charset="0"/>
              </a:rPr>
              <a:t>Cometary physics</a:t>
            </a:r>
          </a:p>
          <a:p>
            <a:pPr marL="712788" lvl="1" indent="-357188" algn="just" eaLnBrk="0" fontAlgn="base" hangingPunct="0">
              <a:spcBef>
                <a:spcPct val="0"/>
              </a:spcBef>
              <a:spcAft>
                <a:spcPts val="500"/>
              </a:spcAft>
              <a:buFont typeface="Arial" panose="020B0604020202020204" pitchFamily="34" charset="0"/>
              <a:buChar char="•"/>
            </a:pPr>
            <a:r>
              <a:rPr lang="en-GB" sz="2200" dirty="0">
                <a:solidFill>
                  <a:srgbClr val="FFFFFF"/>
                </a:solidFill>
                <a:latin typeface="Calibri" panose="020F0502020204030204" pitchFamily="34" charset="0"/>
              </a:rPr>
              <a:t>Interplanetary dust</a:t>
            </a:r>
          </a:p>
          <a:p>
            <a:pPr marL="712788" lvl="1" indent="-357188" algn="just" eaLnBrk="0" fontAlgn="base" hangingPunct="0">
              <a:spcBef>
                <a:spcPct val="0"/>
              </a:spcBef>
              <a:spcAft>
                <a:spcPts val="500"/>
              </a:spcAft>
              <a:buFont typeface="Arial" panose="020B0604020202020204" pitchFamily="34" charset="0"/>
              <a:buChar char="•"/>
            </a:pPr>
            <a:r>
              <a:rPr lang="en-GB" sz="2200" dirty="0">
                <a:solidFill>
                  <a:srgbClr val="FFFFFF"/>
                </a:solidFill>
                <a:latin typeface="Calibri" panose="020F0502020204030204" pitchFamily="34" charset="0"/>
              </a:rPr>
              <a:t>Asteroids and planets</a:t>
            </a:r>
          </a:p>
          <a:p>
            <a:pPr marL="712788" lvl="1" indent="-357188" algn="just" eaLnBrk="0" fontAlgn="base" hangingPunct="0">
              <a:spcBef>
                <a:spcPct val="0"/>
              </a:spcBef>
              <a:spcAft>
                <a:spcPts val="500"/>
              </a:spcAft>
              <a:buFont typeface="Arial" panose="020B0604020202020204" pitchFamily="34" charset="0"/>
              <a:buChar char="•"/>
            </a:pPr>
            <a:r>
              <a:rPr lang="en-GB" sz="2200" dirty="0" smtClean="0">
                <a:solidFill>
                  <a:srgbClr val="FFFFFF"/>
                </a:solidFill>
                <a:latin typeface="Calibri" panose="020F0502020204030204" pitchFamily="34" charset="0"/>
              </a:rPr>
              <a:t>F-corona/zodiacal light</a:t>
            </a:r>
          </a:p>
          <a:p>
            <a:pPr marL="712788" lvl="1" indent="-357188" algn="just" eaLnBrk="0" fontAlgn="base" hangingPunct="0">
              <a:spcBef>
                <a:spcPct val="0"/>
              </a:spcBef>
              <a:spcAft>
                <a:spcPts val="1500"/>
              </a:spcAft>
              <a:buFont typeface="Arial" panose="020B0604020202020204" pitchFamily="34" charset="0"/>
              <a:buChar char="•"/>
            </a:pPr>
            <a:r>
              <a:rPr lang="en-GB" sz="2200" dirty="0" smtClean="0">
                <a:solidFill>
                  <a:srgbClr val="FFFFFF"/>
                </a:solidFill>
                <a:latin typeface="Calibri" panose="020F0502020204030204" pitchFamily="34" charset="0"/>
              </a:rPr>
              <a:t>Cosmic rays</a:t>
            </a:r>
            <a:endParaRPr lang="en-GB" sz="2200" i="1" dirty="0">
              <a:solidFill>
                <a:srgbClr val="FFFFFF"/>
              </a:solidFill>
              <a:latin typeface="Calibri" panose="020F0502020204030204" pitchFamily="34" charset="0"/>
            </a:endParaRPr>
          </a:p>
          <a:p>
            <a:pPr marL="82550" lvl="1" algn="just" eaLnBrk="0" fontAlgn="base" hangingPunct="0">
              <a:spcBef>
                <a:spcPct val="0"/>
              </a:spcBef>
              <a:spcAft>
                <a:spcPts val="600"/>
              </a:spcAft>
            </a:pPr>
            <a:r>
              <a:rPr lang="en-GB" sz="2000" dirty="0" smtClean="0">
                <a:latin typeface="Calibri" panose="020F0502020204030204" pitchFamily="34" charset="0"/>
              </a:rPr>
              <a:t>*science </a:t>
            </a:r>
            <a:r>
              <a:rPr lang="en-GB" sz="2000" dirty="0">
                <a:latin typeface="Calibri" panose="020F0502020204030204" pitchFamily="34" charset="0"/>
              </a:rPr>
              <a:t>&amp; space </a:t>
            </a:r>
            <a:r>
              <a:rPr lang="en-GB" sz="2000" dirty="0" smtClean="0">
                <a:latin typeface="Calibri" panose="020F0502020204030204" pitchFamily="34" charset="0"/>
              </a:rPr>
              <a:t>weather </a:t>
            </a:r>
            <a:endParaRPr lang="en-GB" sz="2000" dirty="0">
              <a:latin typeface="Calibri" panose="020F0502020204030204" pitchFamily="34" charset="0"/>
            </a:endParaRPr>
          </a:p>
        </p:txBody>
      </p:sp>
      <p:pic>
        <p:nvPicPr>
          <p:cNvPr id="7170" name="Picture 2" descr="C:\Users\jad41\Desktop\20160302_080901_24h1A_br01_bk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01007" y="1916832"/>
            <a:ext cx="2960526" cy="30993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80112" y="6196662"/>
            <a:ext cx="3240360" cy="369332"/>
          </a:xfrm>
          <a:prstGeom prst="rect">
            <a:avLst/>
          </a:prstGeom>
          <a:noFill/>
        </p:spPr>
        <p:txBody>
          <a:bodyPr wrap="square" rtlCol="0">
            <a:spAutoFit/>
          </a:bodyPr>
          <a:lstStyle/>
          <a:p>
            <a:r>
              <a:rPr lang="en-GB" dirty="0" smtClean="0"/>
              <a:t>See https</a:t>
            </a:r>
            <a:r>
              <a:rPr lang="en-GB" dirty="0"/>
              <a:t>://www.stereo.rl.ac.uk</a:t>
            </a:r>
            <a:r>
              <a:rPr lang="en-GB" dirty="0" smtClean="0"/>
              <a:t>/</a:t>
            </a:r>
            <a:endParaRPr lang="en-GB" dirty="0"/>
          </a:p>
        </p:txBody>
      </p:sp>
    </p:spTree>
    <p:extLst>
      <p:ext uri="{BB962C8B-B14F-4D97-AF65-F5344CB8AC3E}">
        <p14:creationId xmlns:p14="http://schemas.microsoft.com/office/powerpoint/2010/main" val="2033148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 y="188640"/>
            <a:ext cx="9144001" cy="9361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prstClr val="black"/>
                </a:solidFill>
              </a:rPr>
              <a:t>Scientific Highlights</a:t>
            </a:r>
          </a:p>
          <a:p>
            <a:pPr algn="ctr"/>
            <a:r>
              <a:rPr lang="en-GB" sz="3600" b="1" dirty="0" smtClean="0">
                <a:solidFill>
                  <a:prstClr val="black"/>
                </a:solidFill>
              </a:rPr>
              <a:t>Some new publications</a:t>
            </a:r>
            <a:endParaRPr lang="en-GB" sz="3600" b="1" dirty="0">
              <a:solidFill>
                <a:prstClr val="black"/>
              </a:solidFill>
            </a:endParaRPr>
          </a:p>
        </p:txBody>
      </p:sp>
      <p:sp>
        <p:nvSpPr>
          <p:cNvPr id="8" name="Rectangle 7"/>
          <p:cNvSpPr/>
          <p:nvPr/>
        </p:nvSpPr>
        <p:spPr>
          <a:xfrm>
            <a:off x="107504" y="1196752"/>
            <a:ext cx="5832648" cy="584775"/>
          </a:xfrm>
          <a:prstGeom prst="rect">
            <a:avLst/>
          </a:prstGeom>
          <a:ln>
            <a:solidFill>
              <a:schemeClr val="tx1"/>
            </a:solidFill>
          </a:ln>
        </p:spPr>
        <p:txBody>
          <a:bodyPr wrap="square">
            <a:spAutoFit/>
          </a:bodyPr>
          <a:lstStyle/>
          <a:p>
            <a:pPr algn="r"/>
            <a:r>
              <a:rPr lang="en-US" sz="1600" i="1" u="sng" dirty="0" smtClean="0">
                <a:solidFill>
                  <a:srgbClr val="FFFFFF"/>
                </a:solidFill>
              </a:rPr>
              <a:t>Barnes et al., 2018, (submitted)</a:t>
            </a:r>
            <a:r>
              <a:rPr lang="en-US" sz="1600" i="1" dirty="0" smtClean="0">
                <a:solidFill>
                  <a:srgbClr val="FFFFFF"/>
                </a:solidFill>
              </a:rPr>
              <a:t>: First demonstration of tomographic reconstruction of HI imagery.</a:t>
            </a:r>
            <a:endParaRPr lang="en-US" sz="1600" i="1" dirty="0">
              <a:solidFill>
                <a:srgbClr val="FFFFFF"/>
              </a:solidFill>
            </a:endParaRPr>
          </a:p>
        </p:txBody>
      </p:sp>
      <p:pic>
        <p:nvPicPr>
          <p:cNvPr id="3" name="Picture 2"/>
          <p:cNvPicPr>
            <a:picLocks noChangeAspect="1"/>
          </p:cNvPicPr>
          <p:nvPr/>
        </p:nvPicPr>
        <p:blipFill>
          <a:blip r:embed="rId2"/>
          <a:stretch>
            <a:fillRect/>
          </a:stretch>
        </p:blipFill>
        <p:spPr>
          <a:xfrm>
            <a:off x="6012160" y="1196752"/>
            <a:ext cx="2807315" cy="2952328"/>
          </a:xfrm>
          <a:prstGeom prst="rect">
            <a:avLst/>
          </a:prstGeom>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042" y="1833612"/>
            <a:ext cx="2182286" cy="339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324609" y="1926380"/>
            <a:ext cx="3183495" cy="2062103"/>
          </a:xfrm>
          <a:prstGeom prst="rect">
            <a:avLst/>
          </a:prstGeom>
          <a:ln>
            <a:solidFill>
              <a:schemeClr val="tx1"/>
            </a:solidFill>
          </a:ln>
        </p:spPr>
        <p:txBody>
          <a:bodyPr wrap="square">
            <a:spAutoFit/>
          </a:bodyPr>
          <a:lstStyle/>
          <a:p>
            <a:r>
              <a:rPr lang="en-US" sz="1600" i="1" u="sng" dirty="0" smtClean="0">
                <a:solidFill>
                  <a:srgbClr val="FFFFFF"/>
                </a:solidFill>
                <a:latin typeface="Calibri" panose="020F0502020204030204" pitchFamily="34" charset="0"/>
              </a:rPr>
              <a:t>Srivastava et al. (2018, Solar Phys 295, 5)</a:t>
            </a:r>
            <a:r>
              <a:rPr lang="en-US" sz="1600" i="1" dirty="0" smtClean="0">
                <a:solidFill>
                  <a:srgbClr val="FFFFFF"/>
                </a:solidFill>
                <a:latin typeface="Calibri" panose="020F0502020204030204" pitchFamily="34" charset="0"/>
              </a:rPr>
              <a:t>: Study of the kinematics of two interacting CMEs launched from the same active region. The interaction led to the strongest sudden storm commencement of the present Solar Cycle (24), of duration ~ 20 hours).</a:t>
            </a:r>
            <a:endParaRPr lang="en-US" sz="1600" i="1" dirty="0">
              <a:solidFill>
                <a:srgbClr val="FFFFFF"/>
              </a:solidFill>
              <a:latin typeface="Calibri" panose="020F0502020204030204" pitchFamily="34" charset="0"/>
            </a:endParaRPr>
          </a:p>
        </p:txBody>
      </p:sp>
      <p:pic>
        <p:nvPicPr>
          <p:cNvPr id="12" name="Picture 11"/>
          <p:cNvPicPr>
            <a:picLocks noChangeAspect="1"/>
          </p:cNvPicPr>
          <p:nvPr/>
        </p:nvPicPr>
        <p:blipFill>
          <a:blip r:embed="rId4"/>
          <a:stretch>
            <a:fillRect/>
          </a:stretch>
        </p:blipFill>
        <p:spPr>
          <a:xfrm>
            <a:off x="5724128" y="4221088"/>
            <a:ext cx="3240360" cy="2490776"/>
          </a:xfrm>
          <a:prstGeom prst="rect">
            <a:avLst/>
          </a:prstGeom>
        </p:spPr>
      </p:pic>
      <p:sp>
        <p:nvSpPr>
          <p:cNvPr id="13" name="Rectangle 12"/>
          <p:cNvSpPr/>
          <p:nvPr/>
        </p:nvSpPr>
        <p:spPr>
          <a:xfrm>
            <a:off x="2468625" y="4221088"/>
            <a:ext cx="3183495" cy="1077218"/>
          </a:xfrm>
          <a:prstGeom prst="rect">
            <a:avLst/>
          </a:prstGeom>
          <a:ln>
            <a:solidFill>
              <a:schemeClr val="tx1"/>
            </a:solidFill>
          </a:ln>
        </p:spPr>
        <p:txBody>
          <a:bodyPr wrap="square">
            <a:spAutoFit/>
          </a:bodyPr>
          <a:lstStyle/>
          <a:p>
            <a:pPr algn="r"/>
            <a:r>
              <a:rPr lang="en-US" sz="1600" i="1" u="sng" dirty="0" err="1" smtClean="0">
                <a:solidFill>
                  <a:srgbClr val="FFFFFF"/>
                </a:solidFill>
                <a:latin typeface="Calibri" panose="020F0502020204030204" pitchFamily="34" charset="0"/>
              </a:rPr>
              <a:t>Amerstorfer</a:t>
            </a:r>
            <a:r>
              <a:rPr lang="en-US" sz="1600" i="1" u="sng" dirty="0" smtClean="0">
                <a:solidFill>
                  <a:srgbClr val="FFFFFF"/>
                </a:solidFill>
                <a:latin typeface="Calibri" panose="020F0502020204030204" pitchFamily="34" charset="0"/>
              </a:rPr>
              <a:t> </a:t>
            </a:r>
            <a:r>
              <a:rPr lang="en-US" sz="1600" i="1" u="sng" dirty="0">
                <a:solidFill>
                  <a:srgbClr val="FFFFFF"/>
                </a:solidFill>
                <a:latin typeface="Calibri" panose="020F0502020204030204" pitchFamily="34" charset="0"/>
              </a:rPr>
              <a:t>et al. (</a:t>
            </a:r>
            <a:r>
              <a:rPr lang="en-US" sz="1600" i="1" u="sng" dirty="0" smtClean="0">
                <a:solidFill>
                  <a:srgbClr val="FFFFFF"/>
                </a:solidFill>
                <a:latin typeface="Calibri" panose="020F0502020204030204" pitchFamily="34" charset="0"/>
              </a:rPr>
              <a:t>2018, Space Weather </a:t>
            </a:r>
            <a:r>
              <a:rPr lang="en-US" sz="1600" i="1" u="sng" dirty="0">
                <a:solidFill>
                  <a:srgbClr val="FFFFFF"/>
                </a:solidFill>
                <a:latin typeface="Calibri" panose="020F0502020204030204" pitchFamily="34" charset="0"/>
              </a:rPr>
              <a:t>16, </a:t>
            </a:r>
            <a:r>
              <a:rPr lang="en-US" sz="1600" i="1" u="sng" dirty="0" smtClean="0">
                <a:solidFill>
                  <a:srgbClr val="FFFFFF"/>
                </a:solidFill>
                <a:latin typeface="Calibri" panose="020F0502020204030204" pitchFamily="34" charset="0"/>
              </a:rPr>
              <a:t>784)</a:t>
            </a:r>
            <a:r>
              <a:rPr lang="en-US" sz="1600" i="1" dirty="0" smtClean="0">
                <a:solidFill>
                  <a:srgbClr val="FFFFFF"/>
                </a:solidFill>
                <a:latin typeface="Calibri" panose="020F0502020204030204" pitchFamily="34" charset="0"/>
              </a:rPr>
              <a:t>: </a:t>
            </a:r>
            <a:r>
              <a:rPr lang="en-GB" sz="1600" i="1" dirty="0">
                <a:solidFill>
                  <a:srgbClr val="FFFFFF"/>
                </a:solidFill>
                <a:latin typeface="Calibri" panose="020F0502020204030204" pitchFamily="34" charset="0"/>
              </a:rPr>
              <a:t>Demonstration of an ensemble method of predicting CME arrival, based on </a:t>
            </a:r>
            <a:r>
              <a:rPr lang="en-GB" sz="1600" i="1" dirty="0" smtClean="0">
                <a:solidFill>
                  <a:srgbClr val="FFFFFF"/>
                </a:solidFill>
                <a:latin typeface="Calibri" panose="020F0502020204030204" pitchFamily="34" charset="0"/>
              </a:rPr>
              <a:t>HI images. </a:t>
            </a:r>
            <a:endParaRPr lang="en-GB" sz="1600" i="1" dirty="0">
              <a:solidFill>
                <a:srgbClr val="FFFFFF"/>
              </a:solidFill>
              <a:latin typeface="Calibri" panose="020F0502020204030204" pitchFamily="34" charset="0"/>
            </a:endParaRPr>
          </a:p>
        </p:txBody>
      </p:sp>
      <p:pic>
        <p:nvPicPr>
          <p:cNvPr id="14" name="Picture 13"/>
          <p:cNvPicPr>
            <a:picLocks noChangeAspect="1"/>
          </p:cNvPicPr>
          <p:nvPr/>
        </p:nvPicPr>
        <p:blipFill rotWithShape="1">
          <a:blip r:embed="rId5"/>
          <a:srcRect l="15795" t="2148" r="8307" b="12023"/>
          <a:stretch/>
        </p:blipFill>
        <p:spPr>
          <a:xfrm>
            <a:off x="107505" y="5287747"/>
            <a:ext cx="1512167" cy="1525629"/>
          </a:xfrm>
          <a:prstGeom prst="rect">
            <a:avLst/>
          </a:prstGeom>
        </p:spPr>
      </p:pic>
      <p:sp>
        <p:nvSpPr>
          <p:cNvPr id="15" name="Rectangle 14"/>
          <p:cNvSpPr/>
          <p:nvPr/>
        </p:nvSpPr>
        <p:spPr>
          <a:xfrm>
            <a:off x="1691680" y="5696927"/>
            <a:ext cx="3384376" cy="830997"/>
          </a:xfrm>
          <a:prstGeom prst="rect">
            <a:avLst/>
          </a:prstGeom>
          <a:ln>
            <a:solidFill>
              <a:schemeClr val="tx1"/>
            </a:solidFill>
          </a:ln>
        </p:spPr>
        <p:txBody>
          <a:bodyPr wrap="square">
            <a:spAutoFit/>
          </a:bodyPr>
          <a:lstStyle/>
          <a:p>
            <a:r>
              <a:rPr lang="en-US" sz="1600" i="1" u="sng" dirty="0" err="1" smtClean="0">
                <a:solidFill>
                  <a:srgbClr val="FFFFFF"/>
                </a:solidFill>
                <a:latin typeface="Calibri" panose="020F0502020204030204" pitchFamily="34" charset="0"/>
              </a:rPr>
              <a:t>Stenborg</a:t>
            </a:r>
            <a:r>
              <a:rPr lang="en-US" sz="1600" i="1" u="sng" dirty="0" smtClean="0">
                <a:solidFill>
                  <a:srgbClr val="FFFFFF"/>
                </a:solidFill>
                <a:latin typeface="Calibri" panose="020F0502020204030204" pitchFamily="34" charset="0"/>
              </a:rPr>
              <a:t> </a:t>
            </a:r>
            <a:r>
              <a:rPr lang="en-US" sz="1600" i="1" u="sng" dirty="0">
                <a:solidFill>
                  <a:srgbClr val="FFFFFF"/>
                </a:solidFill>
                <a:latin typeface="Calibri" panose="020F0502020204030204" pitchFamily="34" charset="0"/>
              </a:rPr>
              <a:t>et al. (</a:t>
            </a:r>
            <a:r>
              <a:rPr lang="en-US" sz="1600" i="1" u="sng" dirty="0" smtClean="0">
                <a:solidFill>
                  <a:srgbClr val="FFFFFF"/>
                </a:solidFill>
                <a:latin typeface="Calibri" panose="020F0502020204030204" pitchFamily="34" charset="0"/>
              </a:rPr>
              <a:t>2017, </a:t>
            </a:r>
            <a:r>
              <a:rPr lang="en-US" sz="1600" i="1" u="sng" dirty="0" err="1" smtClean="0">
                <a:solidFill>
                  <a:srgbClr val="FFFFFF"/>
                </a:solidFill>
                <a:latin typeface="Calibri" panose="020F0502020204030204" pitchFamily="34" charset="0"/>
              </a:rPr>
              <a:t>ApJ</a:t>
            </a:r>
            <a:r>
              <a:rPr lang="en-US" sz="1600" i="1" u="sng" dirty="0" smtClean="0">
                <a:solidFill>
                  <a:srgbClr val="FFFFFF"/>
                </a:solidFill>
                <a:latin typeface="Calibri" panose="020F0502020204030204" pitchFamily="34" charset="0"/>
              </a:rPr>
              <a:t> </a:t>
            </a:r>
            <a:r>
              <a:rPr lang="en-US" sz="1600" i="1" u="sng" dirty="0">
                <a:solidFill>
                  <a:srgbClr val="FFFFFF"/>
                </a:solidFill>
                <a:latin typeface="Calibri" panose="020F0502020204030204" pitchFamily="34" charset="0"/>
              </a:rPr>
              <a:t>848, </a:t>
            </a:r>
            <a:r>
              <a:rPr lang="en-US" sz="1600" i="1" u="sng" dirty="0" smtClean="0">
                <a:solidFill>
                  <a:srgbClr val="FFFFFF"/>
                </a:solidFill>
                <a:latin typeface="Calibri" panose="020F0502020204030204" pitchFamily="34" charset="0"/>
              </a:rPr>
              <a:t>57) </a:t>
            </a:r>
            <a:r>
              <a:rPr lang="en-US" sz="1600" i="1" dirty="0" smtClean="0">
                <a:solidFill>
                  <a:srgbClr val="FFFFFF"/>
                </a:solidFill>
                <a:latin typeface="Calibri" panose="020F0502020204030204" pitchFamily="34" charset="0"/>
              </a:rPr>
              <a:t>: </a:t>
            </a:r>
            <a:r>
              <a:rPr lang="en-GB" sz="1600" i="1" dirty="0" smtClean="0">
                <a:solidFill>
                  <a:srgbClr val="FFFFFF"/>
                </a:solidFill>
                <a:latin typeface="Calibri" panose="020F0502020204030204" pitchFamily="34" charset="0"/>
              </a:rPr>
              <a:t>Analysis </a:t>
            </a:r>
            <a:r>
              <a:rPr lang="en-GB" sz="1600" i="1" dirty="0">
                <a:solidFill>
                  <a:srgbClr val="FFFFFF"/>
                </a:solidFill>
                <a:latin typeface="Calibri" panose="020F0502020204030204" pitchFamily="34" charset="0"/>
              </a:rPr>
              <a:t>of the F-corona between 2008 and 2012 as observed by </a:t>
            </a:r>
            <a:r>
              <a:rPr lang="en-GB" sz="1600" i="1" dirty="0" smtClean="0">
                <a:solidFill>
                  <a:srgbClr val="FFFFFF"/>
                </a:solidFill>
                <a:latin typeface="Calibri" panose="020F0502020204030204" pitchFamily="34" charset="0"/>
              </a:rPr>
              <a:t>HI-1. </a:t>
            </a:r>
            <a:endParaRPr lang="en-GB" sz="1600" i="1"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8603391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7509</TotalTime>
  <Words>866</Words>
  <Application>Microsoft Office PowerPoint</Application>
  <PresentationFormat>On-screen Show (4:3)</PresentationFormat>
  <Paragraphs>70</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Authorised User</dc:creator>
  <cp:lastModifiedBy>Authorised User</cp:lastModifiedBy>
  <cp:revision>727</cp:revision>
  <dcterms:created xsi:type="dcterms:W3CDTF">2012-09-17T15:55:14Z</dcterms:created>
  <dcterms:modified xsi:type="dcterms:W3CDTF">2019-01-09T21:39:45Z</dcterms:modified>
</cp:coreProperties>
</file>