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66"/>
  </p:normalViewPr>
  <p:slideViewPr>
    <p:cSldViewPr snapToGrid="0" snapToObjects="1">
      <p:cViewPr varScale="1">
        <p:scale>
          <a:sx n="107" d="100"/>
          <a:sy n="107" d="100"/>
        </p:scale>
        <p:origin x="2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69A29-A734-1143-93A8-B4C28CD845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A263C9-7D1B-9940-B320-7C2868E35D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1D9D00-C8BA-B744-AE31-518FF1341676}"/>
              </a:ext>
            </a:extLst>
          </p:cNvPr>
          <p:cNvSpPr>
            <a:spLocks noGrp="1"/>
          </p:cNvSpPr>
          <p:nvPr>
            <p:ph type="dt" sz="half" idx="10"/>
          </p:nvPr>
        </p:nvSpPr>
        <p:spPr/>
        <p:txBody>
          <a:bodyPr/>
          <a:lstStyle/>
          <a:p>
            <a:fld id="{93CCADBE-C861-C745-AA70-4A51370DAE6F}" type="datetimeFigureOut">
              <a:rPr lang="en-US" smtClean="0"/>
              <a:t>1/7/19</a:t>
            </a:fld>
            <a:endParaRPr lang="en-US"/>
          </a:p>
        </p:txBody>
      </p:sp>
      <p:sp>
        <p:nvSpPr>
          <p:cNvPr id="5" name="Footer Placeholder 4">
            <a:extLst>
              <a:ext uri="{FF2B5EF4-FFF2-40B4-BE49-F238E27FC236}">
                <a16:creationId xmlns:a16="http://schemas.microsoft.com/office/drawing/2014/main" id="{F7F64C97-DA5E-EE4E-8392-2647E29AE9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3CC357-63D8-4F42-BBF0-600471BD85C8}"/>
              </a:ext>
            </a:extLst>
          </p:cNvPr>
          <p:cNvSpPr>
            <a:spLocks noGrp="1"/>
          </p:cNvSpPr>
          <p:nvPr>
            <p:ph type="sldNum" sz="quarter" idx="12"/>
          </p:nvPr>
        </p:nvSpPr>
        <p:spPr/>
        <p:txBody>
          <a:bodyPr/>
          <a:lstStyle/>
          <a:p>
            <a:fld id="{DBF40C2D-6151-5142-9703-4F95D0C82223}" type="slidenum">
              <a:rPr lang="en-US" smtClean="0"/>
              <a:t>‹#›</a:t>
            </a:fld>
            <a:endParaRPr lang="en-US"/>
          </a:p>
        </p:txBody>
      </p:sp>
    </p:spTree>
    <p:extLst>
      <p:ext uri="{BB962C8B-B14F-4D97-AF65-F5344CB8AC3E}">
        <p14:creationId xmlns:p14="http://schemas.microsoft.com/office/powerpoint/2010/main" val="602883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69C4F-4B79-5846-8077-7AEF7718EC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93D954-392D-C84D-868F-E237B46FFB2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65175E-B1C7-D447-B10A-BD21797C7300}"/>
              </a:ext>
            </a:extLst>
          </p:cNvPr>
          <p:cNvSpPr>
            <a:spLocks noGrp="1"/>
          </p:cNvSpPr>
          <p:nvPr>
            <p:ph type="dt" sz="half" idx="10"/>
          </p:nvPr>
        </p:nvSpPr>
        <p:spPr/>
        <p:txBody>
          <a:bodyPr/>
          <a:lstStyle/>
          <a:p>
            <a:fld id="{93CCADBE-C861-C745-AA70-4A51370DAE6F}" type="datetimeFigureOut">
              <a:rPr lang="en-US" smtClean="0"/>
              <a:t>1/7/19</a:t>
            </a:fld>
            <a:endParaRPr lang="en-US"/>
          </a:p>
        </p:txBody>
      </p:sp>
      <p:sp>
        <p:nvSpPr>
          <p:cNvPr id="5" name="Footer Placeholder 4">
            <a:extLst>
              <a:ext uri="{FF2B5EF4-FFF2-40B4-BE49-F238E27FC236}">
                <a16:creationId xmlns:a16="http://schemas.microsoft.com/office/drawing/2014/main" id="{002701F3-FB8D-514B-B419-487DC8BEAD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24545-95FF-7B4D-A2C9-E108A4ED81CA}"/>
              </a:ext>
            </a:extLst>
          </p:cNvPr>
          <p:cNvSpPr>
            <a:spLocks noGrp="1"/>
          </p:cNvSpPr>
          <p:nvPr>
            <p:ph type="sldNum" sz="quarter" idx="12"/>
          </p:nvPr>
        </p:nvSpPr>
        <p:spPr/>
        <p:txBody>
          <a:bodyPr/>
          <a:lstStyle/>
          <a:p>
            <a:fld id="{DBF40C2D-6151-5142-9703-4F95D0C82223}" type="slidenum">
              <a:rPr lang="en-US" smtClean="0"/>
              <a:t>‹#›</a:t>
            </a:fld>
            <a:endParaRPr lang="en-US"/>
          </a:p>
        </p:txBody>
      </p:sp>
    </p:spTree>
    <p:extLst>
      <p:ext uri="{BB962C8B-B14F-4D97-AF65-F5344CB8AC3E}">
        <p14:creationId xmlns:p14="http://schemas.microsoft.com/office/powerpoint/2010/main" val="2327410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1D0BE4-F04F-1847-8F29-D7663CDC30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2D0F97-A374-E545-890A-12FBA4657B7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0C06A5-4BB4-3842-BC61-46C7A7A02CBA}"/>
              </a:ext>
            </a:extLst>
          </p:cNvPr>
          <p:cNvSpPr>
            <a:spLocks noGrp="1"/>
          </p:cNvSpPr>
          <p:nvPr>
            <p:ph type="dt" sz="half" idx="10"/>
          </p:nvPr>
        </p:nvSpPr>
        <p:spPr/>
        <p:txBody>
          <a:bodyPr/>
          <a:lstStyle/>
          <a:p>
            <a:fld id="{93CCADBE-C861-C745-AA70-4A51370DAE6F}" type="datetimeFigureOut">
              <a:rPr lang="en-US" smtClean="0"/>
              <a:t>1/7/19</a:t>
            </a:fld>
            <a:endParaRPr lang="en-US"/>
          </a:p>
        </p:txBody>
      </p:sp>
      <p:sp>
        <p:nvSpPr>
          <p:cNvPr id="5" name="Footer Placeholder 4">
            <a:extLst>
              <a:ext uri="{FF2B5EF4-FFF2-40B4-BE49-F238E27FC236}">
                <a16:creationId xmlns:a16="http://schemas.microsoft.com/office/drawing/2014/main" id="{AB6002EF-8597-D24B-8605-BA1414EEDE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569D25-5DB4-544E-839B-EFAFED432DFB}"/>
              </a:ext>
            </a:extLst>
          </p:cNvPr>
          <p:cNvSpPr>
            <a:spLocks noGrp="1"/>
          </p:cNvSpPr>
          <p:nvPr>
            <p:ph type="sldNum" sz="quarter" idx="12"/>
          </p:nvPr>
        </p:nvSpPr>
        <p:spPr/>
        <p:txBody>
          <a:bodyPr/>
          <a:lstStyle/>
          <a:p>
            <a:fld id="{DBF40C2D-6151-5142-9703-4F95D0C82223}" type="slidenum">
              <a:rPr lang="en-US" smtClean="0"/>
              <a:t>‹#›</a:t>
            </a:fld>
            <a:endParaRPr lang="en-US"/>
          </a:p>
        </p:txBody>
      </p:sp>
    </p:spTree>
    <p:extLst>
      <p:ext uri="{BB962C8B-B14F-4D97-AF65-F5344CB8AC3E}">
        <p14:creationId xmlns:p14="http://schemas.microsoft.com/office/powerpoint/2010/main" val="1056172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7A913-E962-0F4E-AF03-1EA06EB2F1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C821F2-E183-DC4F-8009-C7FCA3F1FC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80070D-C9AB-A848-877D-60EFE7DBBD71}"/>
              </a:ext>
            </a:extLst>
          </p:cNvPr>
          <p:cNvSpPr>
            <a:spLocks noGrp="1"/>
          </p:cNvSpPr>
          <p:nvPr>
            <p:ph type="dt" sz="half" idx="10"/>
          </p:nvPr>
        </p:nvSpPr>
        <p:spPr/>
        <p:txBody>
          <a:bodyPr/>
          <a:lstStyle/>
          <a:p>
            <a:fld id="{93CCADBE-C861-C745-AA70-4A51370DAE6F}" type="datetimeFigureOut">
              <a:rPr lang="en-US" smtClean="0"/>
              <a:t>1/7/19</a:t>
            </a:fld>
            <a:endParaRPr lang="en-US"/>
          </a:p>
        </p:txBody>
      </p:sp>
      <p:sp>
        <p:nvSpPr>
          <p:cNvPr id="5" name="Footer Placeholder 4">
            <a:extLst>
              <a:ext uri="{FF2B5EF4-FFF2-40B4-BE49-F238E27FC236}">
                <a16:creationId xmlns:a16="http://schemas.microsoft.com/office/drawing/2014/main" id="{A30C7ADC-81B2-A946-B913-F2DB4D84C9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B78A3A-E5A8-2E40-9DE4-71010F0EE1BC}"/>
              </a:ext>
            </a:extLst>
          </p:cNvPr>
          <p:cNvSpPr>
            <a:spLocks noGrp="1"/>
          </p:cNvSpPr>
          <p:nvPr>
            <p:ph type="sldNum" sz="quarter" idx="12"/>
          </p:nvPr>
        </p:nvSpPr>
        <p:spPr/>
        <p:txBody>
          <a:bodyPr/>
          <a:lstStyle/>
          <a:p>
            <a:fld id="{DBF40C2D-6151-5142-9703-4F95D0C82223}" type="slidenum">
              <a:rPr lang="en-US" smtClean="0"/>
              <a:t>‹#›</a:t>
            </a:fld>
            <a:endParaRPr lang="en-US"/>
          </a:p>
        </p:txBody>
      </p:sp>
    </p:spTree>
    <p:extLst>
      <p:ext uri="{BB962C8B-B14F-4D97-AF65-F5344CB8AC3E}">
        <p14:creationId xmlns:p14="http://schemas.microsoft.com/office/powerpoint/2010/main" val="110124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96565-8E2D-0A40-BEF2-7293F25C54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8915DE-B1D7-0542-B942-8063EF65D1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7D3217E-1C22-8641-894B-60E34A695D97}"/>
              </a:ext>
            </a:extLst>
          </p:cNvPr>
          <p:cNvSpPr>
            <a:spLocks noGrp="1"/>
          </p:cNvSpPr>
          <p:nvPr>
            <p:ph type="dt" sz="half" idx="10"/>
          </p:nvPr>
        </p:nvSpPr>
        <p:spPr/>
        <p:txBody>
          <a:bodyPr/>
          <a:lstStyle/>
          <a:p>
            <a:fld id="{93CCADBE-C861-C745-AA70-4A51370DAE6F}" type="datetimeFigureOut">
              <a:rPr lang="en-US" smtClean="0"/>
              <a:t>1/7/19</a:t>
            </a:fld>
            <a:endParaRPr lang="en-US"/>
          </a:p>
        </p:txBody>
      </p:sp>
      <p:sp>
        <p:nvSpPr>
          <p:cNvPr id="5" name="Footer Placeholder 4">
            <a:extLst>
              <a:ext uri="{FF2B5EF4-FFF2-40B4-BE49-F238E27FC236}">
                <a16:creationId xmlns:a16="http://schemas.microsoft.com/office/drawing/2014/main" id="{7DDC171E-4F07-A441-9CEC-635F32D453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6F8D4F-409F-4A44-B953-6D492F07CC3F}"/>
              </a:ext>
            </a:extLst>
          </p:cNvPr>
          <p:cNvSpPr>
            <a:spLocks noGrp="1"/>
          </p:cNvSpPr>
          <p:nvPr>
            <p:ph type="sldNum" sz="quarter" idx="12"/>
          </p:nvPr>
        </p:nvSpPr>
        <p:spPr/>
        <p:txBody>
          <a:bodyPr/>
          <a:lstStyle/>
          <a:p>
            <a:fld id="{DBF40C2D-6151-5142-9703-4F95D0C82223}" type="slidenum">
              <a:rPr lang="en-US" smtClean="0"/>
              <a:t>‹#›</a:t>
            </a:fld>
            <a:endParaRPr lang="en-US"/>
          </a:p>
        </p:txBody>
      </p:sp>
    </p:spTree>
    <p:extLst>
      <p:ext uri="{BB962C8B-B14F-4D97-AF65-F5344CB8AC3E}">
        <p14:creationId xmlns:p14="http://schemas.microsoft.com/office/powerpoint/2010/main" val="3549893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FAF84-A812-DC4C-A878-BC5A32704C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F18BAF-6268-004C-A918-9AFC2479C79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1BE669-F7C7-244F-80DF-0407D3BE038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B39F59-EF61-6D4D-BAF3-4CE9D51C3AB2}"/>
              </a:ext>
            </a:extLst>
          </p:cNvPr>
          <p:cNvSpPr>
            <a:spLocks noGrp="1"/>
          </p:cNvSpPr>
          <p:nvPr>
            <p:ph type="dt" sz="half" idx="10"/>
          </p:nvPr>
        </p:nvSpPr>
        <p:spPr/>
        <p:txBody>
          <a:bodyPr/>
          <a:lstStyle/>
          <a:p>
            <a:fld id="{93CCADBE-C861-C745-AA70-4A51370DAE6F}" type="datetimeFigureOut">
              <a:rPr lang="en-US" smtClean="0"/>
              <a:t>1/7/19</a:t>
            </a:fld>
            <a:endParaRPr lang="en-US"/>
          </a:p>
        </p:txBody>
      </p:sp>
      <p:sp>
        <p:nvSpPr>
          <p:cNvPr id="6" name="Footer Placeholder 5">
            <a:extLst>
              <a:ext uri="{FF2B5EF4-FFF2-40B4-BE49-F238E27FC236}">
                <a16:creationId xmlns:a16="http://schemas.microsoft.com/office/drawing/2014/main" id="{E7D1D243-6095-AB4E-B5DC-43F6577AC1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55FD39-EE8F-4747-8A19-90D08409693F}"/>
              </a:ext>
            </a:extLst>
          </p:cNvPr>
          <p:cNvSpPr>
            <a:spLocks noGrp="1"/>
          </p:cNvSpPr>
          <p:nvPr>
            <p:ph type="sldNum" sz="quarter" idx="12"/>
          </p:nvPr>
        </p:nvSpPr>
        <p:spPr/>
        <p:txBody>
          <a:bodyPr/>
          <a:lstStyle/>
          <a:p>
            <a:fld id="{DBF40C2D-6151-5142-9703-4F95D0C82223}" type="slidenum">
              <a:rPr lang="en-US" smtClean="0"/>
              <a:t>‹#›</a:t>
            </a:fld>
            <a:endParaRPr lang="en-US"/>
          </a:p>
        </p:txBody>
      </p:sp>
    </p:spTree>
    <p:extLst>
      <p:ext uri="{BB962C8B-B14F-4D97-AF65-F5344CB8AC3E}">
        <p14:creationId xmlns:p14="http://schemas.microsoft.com/office/powerpoint/2010/main" val="332997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351B6-0111-9143-9DAE-7629226656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9C37C9-5243-314D-A37D-0441F518F8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B4558E7-DDD3-694C-AF9B-D9CFAD1958B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EC7BA0-0356-9345-9F87-EBC4876600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82E824F-2A48-9648-86BF-F221C998619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6DD6EE-55E2-6E43-B65C-A0071D2103EE}"/>
              </a:ext>
            </a:extLst>
          </p:cNvPr>
          <p:cNvSpPr>
            <a:spLocks noGrp="1"/>
          </p:cNvSpPr>
          <p:nvPr>
            <p:ph type="dt" sz="half" idx="10"/>
          </p:nvPr>
        </p:nvSpPr>
        <p:spPr/>
        <p:txBody>
          <a:bodyPr/>
          <a:lstStyle/>
          <a:p>
            <a:fld id="{93CCADBE-C861-C745-AA70-4A51370DAE6F}" type="datetimeFigureOut">
              <a:rPr lang="en-US" smtClean="0"/>
              <a:t>1/7/19</a:t>
            </a:fld>
            <a:endParaRPr lang="en-US"/>
          </a:p>
        </p:txBody>
      </p:sp>
      <p:sp>
        <p:nvSpPr>
          <p:cNvPr id="8" name="Footer Placeholder 7">
            <a:extLst>
              <a:ext uri="{FF2B5EF4-FFF2-40B4-BE49-F238E27FC236}">
                <a16:creationId xmlns:a16="http://schemas.microsoft.com/office/drawing/2014/main" id="{943AC80E-E812-D34D-9331-5AD75B618D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01D00D-36DA-0243-BF6B-01932633256B}"/>
              </a:ext>
            </a:extLst>
          </p:cNvPr>
          <p:cNvSpPr>
            <a:spLocks noGrp="1"/>
          </p:cNvSpPr>
          <p:nvPr>
            <p:ph type="sldNum" sz="quarter" idx="12"/>
          </p:nvPr>
        </p:nvSpPr>
        <p:spPr/>
        <p:txBody>
          <a:bodyPr/>
          <a:lstStyle/>
          <a:p>
            <a:fld id="{DBF40C2D-6151-5142-9703-4F95D0C82223}" type="slidenum">
              <a:rPr lang="en-US" smtClean="0"/>
              <a:t>‹#›</a:t>
            </a:fld>
            <a:endParaRPr lang="en-US"/>
          </a:p>
        </p:txBody>
      </p:sp>
    </p:spTree>
    <p:extLst>
      <p:ext uri="{BB962C8B-B14F-4D97-AF65-F5344CB8AC3E}">
        <p14:creationId xmlns:p14="http://schemas.microsoft.com/office/powerpoint/2010/main" val="1055587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FF60D-B6E5-3948-9787-DF97D8B577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8FAB85-34BA-1345-92DE-E4DED70FCE78}"/>
              </a:ext>
            </a:extLst>
          </p:cNvPr>
          <p:cNvSpPr>
            <a:spLocks noGrp="1"/>
          </p:cNvSpPr>
          <p:nvPr>
            <p:ph type="dt" sz="half" idx="10"/>
          </p:nvPr>
        </p:nvSpPr>
        <p:spPr/>
        <p:txBody>
          <a:bodyPr/>
          <a:lstStyle/>
          <a:p>
            <a:fld id="{93CCADBE-C861-C745-AA70-4A51370DAE6F}" type="datetimeFigureOut">
              <a:rPr lang="en-US" smtClean="0"/>
              <a:t>1/7/19</a:t>
            </a:fld>
            <a:endParaRPr lang="en-US"/>
          </a:p>
        </p:txBody>
      </p:sp>
      <p:sp>
        <p:nvSpPr>
          <p:cNvPr id="4" name="Footer Placeholder 3">
            <a:extLst>
              <a:ext uri="{FF2B5EF4-FFF2-40B4-BE49-F238E27FC236}">
                <a16:creationId xmlns:a16="http://schemas.microsoft.com/office/drawing/2014/main" id="{165F030A-3785-674C-9B94-9588EC983F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78C3D5-AEB3-AC45-B562-D5010B63BF8C}"/>
              </a:ext>
            </a:extLst>
          </p:cNvPr>
          <p:cNvSpPr>
            <a:spLocks noGrp="1"/>
          </p:cNvSpPr>
          <p:nvPr>
            <p:ph type="sldNum" sz="quarter" idx="12"/>
          </p:nvPr>
        </p:nvSpPr>
        <p:spPr/>
        <p:txBody>
          <a:bodyPr/>
          <a:lstStyle/>
          <a:p>
            <a:fld id="{DBF40C2D-6151-5142-9703-4F95D0C82223}" type="slidenum">
              <a:rPr lang="en-US" smtClean="0"/>
              <a:t>‹#›</a:t>
            </a:fld>
            <a:endParaRPr lang="en-US"/>
          </a:p>
        </p:txBody>
      </p:sp>
    </p:spTree>
    <p:extLst>
      <p:ext uri="{BB962C8B-B14F-4D97-AF65-F5344CB8AC3E}">
        <p14:creationId xmlns:p14="http://schemas.microsoft.com/office/powerpoint/2010/main" val="119593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359D93-B9FA-5443-BA8E-E806E51D82CE}"/>
              </a:ext>
            </a:extLst>
          </p:cNvPr>
          <p:cNvSpPr>
            <a:spLocks noGrp="1"/>
          </p:cNvSpPr>
          <p:nvPr>
            <p:ph type="dt" sz="half" idx="10"/>
          </p:nvPr>
        </p:nvSpPr>
        <p:spPr/>
        <p:txBody>
          <a:bodyPr/>
          <a:lstStyle/>
          <a:p>
            <a:fld id="{93CCADBE-C861-C745-AA70-4A51370DAE6F}" type="datetimeFigureOut">
              <a:rPr lang="en-US" smtClean="0"/>
              <a:t>1/7/19</a:t>
            </a:fld>
            <a:endParaRPr lang="en-US"/>
          </a:p>
        </p:txBody>
      </p:sp>
      <p:sp>
        <p:nvSpPr>
          <p:cNvPr id="3" name="Footer Placeholder 2">
            <a:extLst>
              <a:ext uri="{FF2B5EF4-FFF2-40B4-BE49-F238E27FC236}">
                <a16:creationId xmlns:a16="http://schemas.microsoft.com/office/drawing/2014/main" id="{A213AC69-D9F1-9A4E-B41F-94D2647B14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34AA78-250E-F641-BD6B-55D1A0D1E1F1}"/>
              </a:ext>
            </a:extLst>
          </p:cNvPr>
          <p:cNvSpPr>
            <a:spLocks noGrp="1"/>
          </p:cNvSpPr>
          <p:nvPr>
            <p:ph type="sldNum" sz="quarter" idx="12"/>
          </p:nvPr>
        </p:nvSpPr>
        <p:spPr/>
        <p:txBody>
          <a:bodyPr/>
          <a:lstStyle/>
          <a:p>
            <a:fld id="{DBF40C2D-6151-5142-9703-4F95D0C82223}" type="slidenum">
              <a:rPr lang="en-US" smtClean="0"/>
              <a:t>‹#›</a:t>
            </a:fld>
            <a:endParaRPr lang="en-US"/>
          </a:p>
        </p:txBody>
      </p:sp>
    </p:spTree>
    <p:extLst>
      <p:ext uri="{BB962C8B-B14F-4D97-AF65-F5344CB8AC3E}">
        <p14:creationId xmlns:p14="http://schemas.microsoft.com/office/powerpoint/2010/main" val="192137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5D849-EDF6-7E4A-8C20-B8721D9240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474F5D-4BE3-C04C-8F23-034C87AC42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290E63-77F0-A24A-9CFA-EB2AEF7E5C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21FD44-B588-7D4B-AF1B-1AAC931B0FE0}"/>
              </a:ext>
            </a:extLst>
          </p:cNvPr>
          <p:cNvSpPr>
            <a:spLocks noGrp="1"/>
          </p:cNvSpPr>
          <p:nvPr>
            <p:ph type="dt" sz="half" idx="10"/>
          </p:nvPr>
        </p:nvSpPr>
        <p:spPr/>
        <p:txBody>
          <a:bodyPr/>
          <a:lstStyle/>
          <a:p>
            <a:fld id="{93CCADBE-C861-C745-AA70-4A51370DAE6F}" type="datetimeFigureOut">
              <a:rPr lang="en-US" smtClean="0"/>
              <a:t>1/7/19</a:t>
            </a:fld>
            <a:endParaRPr lang="en-US"/>
          </a:p>
        </p:txBody>
      </p:sp>
      <p:sp>
        <p:nvSpPr>
          <p:cNvPr id="6" name="Footer Placeholder 5">
            <a:extLst>
              <a:ext uri="{FF2B5EF4-FFF2-40B4-BE49-F238E27FC236}">
                <a16:creationId xmlns:a16="http://schemas.microsoft.com/office/drawing/2014/main" id="{55A16743-487C-4B4C-9721-8BE3EDBD2E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F98E37-104F-0749-97B6-58978C8E7E7D}"/>
              </a:ext>
            </a:extLst>
          </p:cNvPr>
          <p:cNvSpPr>
            <a:spLocks noGrp="1"/>
          </p:cNvSpPr>
          <p:nvPr>
            <p:ph type="sldNum" sz="quarter" idx="12"/>
          </p:nvPr>
        </p:nvSpPr>
        <p:spPr/>
        <p:txBody>
          <a:bodyPr/>
          <a:lstStyle/>
          <a:p>
            <a:fld id="{DBF40C2D-6151-5142-9703-4F95D0C82223}" type="slidenum">
              <a:rPr lang="en-US" smtClean="0"/>
              <a:t>‹#›</a:t>
            </a:fld>
            <a:endParaRPr lang="en-US"/>
          </a:p>
        </p:txBody>
      </p:sp>
    </p:spTree>
    <p:extLst>
      <p:ext uri="{BB962C8B-B14F-4D97-AF65-F5344CB8AC3E}">
        <p14:creationId xmlns:p14="http://schemas.microsoft.com/office/powerpoint/2010/main" val="3276325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08436-2AE6-F04B-A61C-420A77E9DE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D4A20E-E19B-3C48-8BCC-68D2E660DA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5B9EFF-7FEE-3B46-82A5-6C4E6E2D5D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0E9ECF-028F-EE45-9D0C-2FE0EEA5AEC5}"/>
              </a:ext>
            </a:extLst>
          </p:cNvPr>
          <p:cNvSpPr>
            <a:spLocks noGrp="1"/>
          </p:cNvSpPr>
          <p:nvPr>
            <p:ph type="dt" sz="half" idx="10"/>
          </p:nvPr>
        </p:nvSpPr>
        <p:spPr/>
        <p:txBody>
          <a:bodyPr/>
          <a:lstStyle/>
          <a:p>
            <a:fld id="{93CCADBE-C861-C745-AA70-4A51370DAE6F}" type="datetimeFigureOut">
              <a:rPr lang="en-US" smtClean="0"/>
              <a:t>1/7/19</a:t>
            </a:fld>
            <a:endParaRPr lang="en-US"/>
          </a:p>
        </p:txBody>
      </p:sp>
      <p:sp>
        <p:nvSpPr>
          <p:cNvPr id="6" name="Footer Placeholder 5">
            <a:extLst>
              <a:ext uri="{FF2B5EF4-FFF2-40B4-BE49-F238E27FC236}">
                <a16:creationId xmlns:a16="http://schemas.microsoft.com/office/drawing/2014/main" id="{A3C56475-257F-C949-9F56-EF68FD7342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743867-3C9B-8248-9C77-8B6DC4586F0B}"/>
              </a:ext>
            </a:extLst>
          </p:cNvPr>
          <p:cNvSpPr>
            <a:spLocks noGrp="1"/>
          </p:cNvSpPr>
          <p:nvPr>
            <p:ph type="sldNum" sz="quarter" idx="12"/>
          </p:nvPr>
        </p:nvSpPr>
        <p:spPr/>
        <p:txBody>
          <a:bodyPr/>
          <a:lstStyle/>
          <a:p>
            <a:fld id="{DBF40C2D-6151-5142-9703-4F95D0C82223}" type="slidenum">
              <a:rPr lang="en-US" smtClean="0"/>
              <a:t>‹#›</a:t>
            </a:fld>
            <a:endParaRPr lang="en-US"/>
          </a:p>
        </p:txBody>
      </p:sp>
    </p:spTree>
    <p:extLst>
      <p:ext uri="{BB962C8B-B14F-4D97-AF65-F5344CB8AC3E}">
        <p14:creationId xmlns:p14="http://schemas.microsoft.com/office/powerpoint/2010/main" val="2560605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A0B0E4-A41A-4840-89CC-27DDDF717E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D94208-E4D2-2F47-AD2D-A801A83900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B5C8DE-51EA-8D45-B2A9-8E178C74D7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CCADBE-C861-C745-AA70-4A51370DAE6F}" type="datetimeFigureOut">
              <a:rPr lang="en-US" smtClean="0"/>
              <a:t>1/7/19</a:t>
            </a:fld>
            <a:endParaRPr lang="en-US"/>
          </a:p>
        </p:txBody>
      </p:sp>
      <p:sp>
        <p:nvSpPr>
          <p:cNvPr id="5" name="Footer Placeholder 4">
            <a:extLst>
              <a:ext uri="{FF2B5EF4-FFF2-40B4-BE49-F238E27FC236}">
                <a16:creationId xmlns:a16="http://schemas.microsoft.com/office/drawing/2014/main" id="{1126FA55-B86C-FA47-8417-930133AADC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2168EE-ACE4-E34C-89D3-9C5671D3F9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F40C2D-6151-5142-9703-4F95D0C82223}" type="slidenum">
              <a:rPr lang="en-US" smtClean="0"/>
              <a:t>‹#›</a:t>
            </a:fld>
            <a:endParaRPr lang="en-US"/>
          </a:p>
        </p:txBody>
      </p:sp>
    </p:spTree>
    <p:extLst>
      <p:ext uri="{BB962C8B-B14F-4D97-AF65-F5344CB8AC3E}">
        <p14:creationId xmlns:p14="http://schemas.microsoft.com/office/powerpoint/2010/main" val="1731080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33FFB-DF51-F442-A2D3-D35B5B8B97C9}"/>
              </a:ext>
            </a:extLst>
          </p:cNvPr>
          <p:cNvSpPr>
            <a:spLocks noGrp="1"/>
          </p:cNvSpPr>
          <p:nvPr>
            <p:ph type="ctrTitle"/>
          </p:nvPr>
        </p:nvSpPr>
        <p:spPr/>
        <p:txBody>
          <a:bodyPr>
            <a:normAutofit fontScale="90000"/>
          </a:bodyPr>
          <a:lstStyle/>
          <a:p>
            <a:r>
              <a:rPr lang="en-US" dirty="0"/>
              <a:t>Future space-based opportunities – what do we want?</a:t>
            </a:r>
          </a:p>
        </p:txBody>
      </p:sp>
      <p:sp>
        <p:nvSpPr>
          <p:cNvPr id="3" name="Subtitle 2">
            <a:extLst>
              <a:ext uri="{FF2B5EF4-FFF2-40B4-BE49-F238E27FC236}">
                <a16:creationId xmlns:a16="http://schemas.microsoft.com/office/drawing/2014/main" id="{F0DFCB39-CC98-9B41-9B0A-6812020454C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361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8D200-5781-BC43-BB55-7EFB30E5B87D}"/>
              </a:ext>
            </a:extLst>
          </p:cNvPr>
          <p:cNvSpPr>
            <a:spLocks noGrp="1"/>
          </p:cNvSpPr>
          <p:nvPr>
            <p:ph type="title"/>
          </p:nvPr>
        </p:nvSpPr>
        <p:spPr/>
        <p:txBody>
          <a:bodyPr/>
          <a:lstStyle/>
          <a:p>
            <a:r>
              <a:rPr lang="en-US" dirty="0"/>
              <a:t>ESA?</a:t>
            </a:r>
          </a:p>
        </p:txBody>
      </p:sp>
      <p:sp>
        <p:nvSpPr>
          <p:cNvPr id="3" name="Content Placeholder 2">
            <a:extLst>
              <a:ext uri="{FF2B5EF4-FFF2-40B4-BE49-F238E27FC236}">
                <a16:creationId xmlns:a16="http://schemas.microsoft.com/office/drawing/2014/main" id="{3EC320E3-01F8-FA4A-B764-85681F850767}"/>
              </a:ext>
            </a:extLst>
          </p:cNvPr>
          <p:cNvSpPr>
            <a:spLocks noGrp="1"/>
          </p:cNvSpPr>
          <p:nvPr>
            <p:ph idx="1"/>
          </p:nvPr>
        </p:nvSpPr>
        <p:spPr/>
        <p:txBody>
          <a:bodyPr/>
          <a:lstStyle/>
          <a:p>
            <a:r>
              <a:rPr lang="en-US" dirty="0"/>
              <a:t>Solar Orbiter has been the community’s ESA solar mission goal since 1999…</a:t>
            </a:r>
          </a:p>
          <a:p>
            <a:r>
              <a:rPr lang="en-US" dirty="0"/>
              <a:t>In the interim we have had great bi-laterals, notably – </a:t>
            </a:r>
            <a:r>
              <a:rPr lang="en-US" dirty="0" err="1"/>
              <a:t>Hinode</a:t>
            </a:r>
            <a:r>
              <a:rPr lang="en-US" dirty="0"/>
              <a:t>, STEREO – but that line has been closed for some time.</a:t>
            </a:r>
          </a:p>
          <a:p>
            <a:r>
              <a:rPr lang="en-US" dirty="0"/>
              <a:t>Proposals have been submitted for intervening M-class calls, including various concepts, e.g. Polaris, Solaris, SPARK, </a:t>
            </a:r>
            <a:r>
              <a:rPr lang="en-US" dirty="0" err="1"/>
              <a:t>SolmeX</a:t>
            </a:r>
            <a:r>
              <a:rPr lang="en-US" dirty="0"/>
              <a:t>, HiRISE…</a:t>
            </a:r>
          </a:p>
          <a:p>
            <a:r>
              <a:rPr lang="en-US" dirty="0"/>
              <a:t>Nothing was submitted for the F-class call</a:t>
            </a:r>
          </a:p>
          <a:p>
            <a:r>
              <a:rPr lang="en-US" dirty="0"/>
              <a:t>Lagrange – operational space weather </a:t>
            </a:r>
          </a:p>
          <a:p>
            <a:pPr marL="0" indent="0">
              <a:buNone/>
            </a:pPr>
            <a:endParaRPr lang="en-US" dirty="0"/>
          </a:p>
        </p:txBody>
      </p:sp>
    </p:spTree>
    <p:extLst>
      <p:ext uri="{BB962C8B-B14F-4D97-AF65-F5344CB8AC3E}">
        <p14:creationId xmlns:p14="http://schemas.microsoft.com/office/powerpoint/2010/main" val="3183376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BB573-DCC9-CC4B-B1CA-F746436E8F90}"/>
              </a:ext>
            </a:extLst>
          </p:cNvPr>
          <p:cNvSpPr>
            <a:spLocks noGrp="1"/>
          </p:cNvSpPr>
          <p:nvPr>
            <p:ph type="title"/>
          </p:nvPr>
        </p:nvSpPr>
        <p:spPr/>
        <p:txBody>
          <a:bodyPr/>
          <a:lstStyle/>
          <a:p>
            <a:r>
              <a:rPr lang="en-US" dirty="0"/>
              <a:t>Current opportunities (mainly bi-lateral)</a:t>
            </a:r>
          </a:p>
        </p:txBody>
      </p:sp>
      <p:sp>
        <p:nvSpPr>
          <p:cNvPr id="3" name="Content Placeholder 2">
            <a:extLst>
              <a:ext uri="{FF2B5EF4-FFF2-40B4-BE49-F238E27FC236}">
                <a16:creationId xmlns:a16="http://schemas.microsoft.com/office/drawing/2014/main" id="{5ADC151B-799E-A647-8639-590A60660255}"/>
              </a:ext>
            </a:extLst>
          </p:cNvPr>
          <p:cNvSpPr>
            <a:spLocks noGrp="1"/>
          </p:cNvSpPr>
          <p:nvPr>
            <p:ph idx="1"/>
          </p:nvPr>
        </p:nvSpPr>
        <p:spPr/>
        <p:txBody>
          <a:bodyPr/>
          <a:lstStyle/>
          <a:p>
            <a:r>
              <a:rPr lang="en-US" dirty="0"/>
              <a:t>Solar C EUVST has been selected for further study in Japan – France, Germany and Belgium have internal support. UK needs ESA to adopt as an </a:t>
            </a:r>
            <a:r>
              <a:rPr lang="en-US" dirty="0" err="1"/>
              <a:t>MoO</a:t>
            </a:r>
            <a:r>
              <a:rPr lang="en-US" dirty="0"/>
              <a:t> (in current system)</a:t>
            </a:r>
          </a:p>
          <a:p>
            <a:r>
              <a:rPr lang="en-US" dirty="0"/>
              <a:t>NASA – PUNCH, Solaris</a:t>
            </a:r>
          </a:p>
          <a:p>
            <a:r>
              <a:rPr lang="en-US" dirty="0"/>
              <a:t>Rocket flights – </a:t>
            </a:r>
            <a:r>
              <a:rPr lang="en-US" dirty="0" err="1"/>
              <a:t>HiC</a:t>
            </a:r>
            <a:r>
              <a:rPr lang="en-US" dirty="0"/>
              <a:t>, </a:t>
            </a:r>
            <a:r>
              <a:rPr lang="en-US" dirty="0" err="1"/>
              <a:t>MaGIXS</a:t>
            </a:r>
            <a:endParaRPr lang="en-US" dirty="0"/>
          </a:p>
          <a:p>
            <a:r>
              <a:rPr lang="en-US" dirty="0"/>
              <a:t>SULIS – entirely UK if a national </a:t>
            </a:r>
            <a:r>
              <a:rPr lang="en-US" dirty="0" err="1"/>
              <a:t>programme</a:t>
            </a:r>
            <a:r>
              <a:rPr lang="en-US" dirty="0"/>
              <a:t> is established?</a:t>
            </a:r>
          </a:p>
          <a:p>
            <a:r>
              <a:rPr lang="en-US" dirty="0"/>
              <a:t>Other ideas?</a:t>
            </a:r>
          </a:p>
          <a:p>
            <a:endParaRPr lang="en-US" dirty="0"/>
          </a:p>
          <a:p>
            <a:endParaRPr lang="en-US" dirty="0"/>
          </a:p>
        </p:txBody>
      </p:sp>
    </p:spTree>
    <p:extLst>
      <p:ext uri="{BB962C8B-B14F-4D97-AF65-F5344CB8AC3E}">
        <p14:creationId xmlns:p14="http://schemas.microsoft.com/office/powerpoint/2010/main" val="1739953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FF64-1DDD-794A-A4C8-67C426EAC422}"/>
              </a:ext>
            </a:extLst>
          </p:cNvPr>
          <p:cNvSpPr>
            <a:spLocks noGrp="1"/>
          </p:cNvSpPr>
          <p:nvPr>
            <p:ph type="title"/>
          </p:nvPr>
        </p:nvSpPr>
        <p:spPr/>
        <p:txBody>
          <a:bodyPr/>
          <a:lstStyle/>
          <a:p>
            <a:r>
              <a:rPr lang="en-US" dirty="0"/>
              <a:t>STFC solar system science questions</a:t>
            </a:r>
          </a:p>
        </p:txBody>
      </p:sp>
      <p:sp>
        <p:nvSpPr>
          <p:cNvPr id="3" name="Content Placeholder 2">
            <a:extLst>
              <a:ext uri="{FF2B5EF4-FFF2-40B4-BE49-F238E27FC236}">
                <a16:creationId xmlns:a16="http://schemas.microsoft.com/office/drawing/2014/main" id="{59CC9CFD-67D8-8E4E-B190-4D8E23E54ED2}"/>
              </a:ext>
            </a:extLst>
          </p:cNvPr>
          <p:cNvSpPr>
            <a:spLocks noGrp="1"/>
          </p:cNvSpPr>
          <p:nvPr>
            <p:ph idx="1"/>
          </p:nvPr>
        </p:nvSpPr>
        <p:spPr/>
        <p:txBody>
          <a:bodyPr/>
          <a:lstStyle/>
          <a:p>
            <a:r>
              <a:rPr lang="en-US" sz="2000" b="1" dirty="0"/>
              <a:t>S1.What are the causes, consequences and predictability of solar magnetic variability and the solar cycle?</a:t>
            </a:r>
          </a:p>
          <a:p>
            <a:pPr lvl="1"/>
            <a:r>
              <a:rPr lang="en-US" sz="1800" dirty="0"/>
              <a:t>S1.1 What is the origin of solar magnetic fields? How do they create the variety of observed magnetic structures?</a:t>
            </a:r>
          </a:p>
          <a:p>
            <a:pPr lvl="1"/>
            <a:r>
              <a:rPr lang="en-US" sz="1800" dirty="0"/>
              <a:t>S1.2 What causes solar magnetic variability and the solar cycles and how can we predict or forecast this?</a:t>
            </a:r>
          </a:p>
          <a:p>
            <a:pPr lvl="1"/>
            <a:r>
              <a:rPr lang="en-US" sz="1800" dirty="0"/>
              <a:t>S1.3 How does the structure, evolution and predictability of solar magnetic fields relate to dynamic phenomena?</a:t>
            </a:r>
          </a:p>
          <a:p>
            <a:r>
              <a:rPr lang="en-US" sz="2000" b="1" dirty="0"/>
              <a:t>S2.What are the structures, dynamics and energetics of the Sun?</a:t>
            </a:r>
          </a:p>
          <a:p>
            <a:pPr lvl="1"/>
            <a:r>
              <a:rPr lang="en-US" sz="1800" dirty="0"/>
              <a:t>S2.1 What is the nature of the coupling between the solar interior, surface and the atmosphere?</a:t>
            </a:r>
          </a:p>
          <a:p>
            <a:pPr lvl="1"/>
            <a:r>
              <a:rPr lang="en-US" sz="1800" dirty="0"/>
              <a:t>S2.2 Why are there solar structures and dynamics on different length scales and time scales, and what process is responsible?</a:t>
            </a:r>
          </a:p>
          <a:p>
            <a:pPr lvl="1"/>
            <a:r>
              <a:rPr lang="en-US" sz="1800" dirty="0"/>
              <a:t>S2.3 How, and with what consequences, is magnetic energy transported, stored and released?</a:t>
            </a:r>
          </a:p>
          <a:p>
            <a:endParaRPr lang="en-US" dirty="0"/>
          </a:p>
        </p:txBody>
      </p:sp>
    </p:spTree>
    <p:extLst>
      <p:ext uri="{BB962C8B-B14F-4D97-AF65-F5344CB8AC3E}">
        <p14:creationId xmlns:p14="http://schemas.microsoft.com/office/powerpoint/2010/main" val="234349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57F4B-6EFA-EE46-B608-BEA9ABAB04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38EA4C-28D4-EA44-826A-4E1788569588}"/>
              </a:ext>
            </a:extLst>
          </p:cNvPr>
          <p:cNvSpPr>
            <a:spLocks noGrp="1"/>
          </p:cNvSpPr>
          <p:nvPr>
            <p:ph idx="1"/>
          </p:nvPr>
        </p:nvSpPr>
        <p:spPr/>
        <p:txBody>
          <a:bodyPr/>
          <a:lstStyle/>
          <a:p>
            <a:r>
              <a:rPr lang="en-US" sz="2400" b="1" dirty="0"/>
              <a:t>U1.What are the fundamental processes at work in the Solar System?</a:t>
            </a:r>
          </a:p>
          <a:p>
            <a:pPr lvl="1"/>
            <a:r>
              <a:rPr lang="en-US" sz="2000" dirty="0"/>
              <a:t>U1.1 How do waves behave in inhomogeneous plasmas?</a:t>
            </a:r>
          </a:p>
          <a:p>
            <a:pPr lvl="1"/>
            <a:r>
              <a:rPr lang="en-US" sz="2000" dirty="0"/>
              <a:t>U1.2 Why and how do instabilities develop in inhomogeneous plasmas?</a:t>
            </a:r>
          </a:p>
          <a:p>
            <a:pPr lvl="1"/>
            <a:r>
              <a:rPr lang="en-US" sz="2000" dirty="0"/>
              <a:t>U1.3 How are magnetic fields generated and how do they evolve?</a:t>
            </a:r>
          </a:p>
          <a:p>
            <a:pPr lvl="1"/>
            <a:r>
              <a:rPr lang="en-US" sz="2000" dirty="0"/>
              <a:t>U1.4 What is the nature of turbulence in </a:t>
            </a:r>
            <a:r>
              <a:rPr lang="en-US" sz="2000" dirty="0" err="1"/>
              <a:t>magnetised</a:t>
            </a:r>
            <a:r>
              <a:rPr lang="en-US" sz="2000" dirty="0"/>
              <a:t> plasmas?</a:t>
            </a:r>
          </a:p>
          <a:p>
            <a:pPr lvl="1"/>
            <a:r>
              <a:rPr lang="en-US" sz="2000" dirty="0"/>
              <a:t>U1.5 How does magnetic reconnection work?</a:t>
            </a:r>
          </a:p>
          <a:p>
            <a:pPr lvl="1"/>
            <a:r>
              <a:rPr lang="en-US" sz="2000" dirty="0"/>
              <a:t>U1.6 What is the nature of cross-scale coupling in plasmas?</a:t>
            </a:r>
          </a:p>
          <a:p>
            <a:pPr lvl="1"/>
            <a:r>
              <a:rPr lang="en-US" sz="2000" dirty="0"/>
              <a:t>U1.7 How are energetic particles accelerated?</a:t>
            </a:r>
          </a:p>
          <a:p>
            <a:pPr lvl="1"/>
            <a:r>
              <a:rPr lang="en-US" sz="2000" dirty="0"/>
              <a:t>U1.8 How do we know what we are seeing?</a:t>
            </a:r>
          </a:p>
          <a:p>
            <a:pPr marL="0" indent="0">
              <a:buNone/>
            </a:pPr>
            <a:endParaRPr lang="en-US" dirty="0"/>
          </a:p>
        </p:txBody>
      </p:sp>
    </p:spTree>
    <p:extLst>
      <p:ext uri="{BB962C8B-B14F-4D97-AF65-F5344CB8AC3E}">
        <p14:creationId xmlns:p14="http://schemas.microsoft.com/office/powerpoint/2010/main" val="4172224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65E68-179D-EC4A-8A68-ADE3FE9A4509}"/>
              </a:ext>
            </a:extLst>
          </p:cNvPr>
          <p:cNvSpPr>
            <a:spLocks noGrp="1"/>
          </p:cNvSpPr>
          <p:nvPr>
            <p:ph type="title"/>
          </p:nvPr>
        </p:nvSpPr>
        <p:spPr/>
        <p:txBody>
          <a:bodyPr/>
          <a:lstStyle/>
          <a:p>
            <a:r>
              <a:rPr lang="en-US" dirty="0"/>
              <a:t>What next?</a:t>
            </a:r>
          </a:p>
        </p:txBody>
      </p:sp>
      <p:sp>
        <p:nvSpPr>
          <p:cNvPr id="3" name="Content Placeholder 2">
            <a:extLst>
              <a:ext uri="{FF2B5EF4-FFF2-40B4-BE49-F238E27FC236}">
                <a16:creationId xmlns:a16="http://schemas.microsoft.com/office/drawing/2014/main" id="{F6F60C60-C3C3-E344-BDF2-5BBA2372C23B}"/>
              </a:ext>
            </a:extLst>
          </p:cNvPr>
          <p:cNvSpPr>
            <a:spLocks noGrp="1"/>
          </p:cNvSpPr>
          <p:nvPr>
            <p:ph idx="1"/>
          </p:nvPr>
        </p:nvSpPr>
        <p:spPr/>
        <p:txBody>
          <a:bodyPr/>
          <a:lstStyle/>
          <a:p>
            <a:r>
              <a:rPr lang="en-US" dirty="0"/>
              <a:t>Developments in ground-based instrumentation such as IFUs offer new opportunities to do spectroscopy and </a:t>
            </a:r>
            <a:r>
              <a:rPr lang="en-US" dirty="0" err="1"/>
              <a:t>spectropolarimetry</a:t>
            </a:r>
            <a:r>
              <a:rPr lang="en-US" dirty="0"/>
              <a:t> in space.</a:t>
            </a:r>
          </a:p>
          <a:p>
            <a:r>
              <a:rPr lang="en-US" dirty="0"/>
              <a:t>Could they work at UV wavelengths? </a:t>
            </a:r>
          </a:p>
          <a:p>
            <a:pPr lvl="1"/>
            <a:r>
              <a:rPr lang="en-US" dirty="0"/>
              <a:t>High percentage of respondents to the recent SSAP consultation cited </a:t>
            </a:r>
            <a:r>
              <a:rPr lang="en-US" dirty="0" err="1"/>
              <a:t>chromospheric</a:t>
            </a:r>
            <a:r>
              <a:rPr lang="en-US" dirty="0"/>
              <a:t> physics as high priority</a:t>
            </a:r>
          </a:p>
          <a:p>
            <a:pPr lvl="1"/>
            <a:r>
              <a:rPr lang="en-US" dirty="0"/>
              <a:t>Solar C EUVST will provide new insights, but could novel technologies push the boundaries further?</a:t>
            </a:r>
          </a:p>
          <a:p>
            <a:r>
              <a:rPr lang="en-US" dirty="0"/>
              <a:t>3D coronal magnetic field – along the lines of SULIS?</a:t>
            </a:r>
          </a:p>
          <a:p>
            <a:pPr marL="0" indent="0">
              <a:buNone/>
            </a:pPr>
            <a:endParaRPr lang="en-US" dirty="0"/>
          </a:p>
        </p:txBody>
      </p:sp>
    </p:spTree>
    <p:extLst>
      <p:ext uri="{BB962C8B-B14F-4D97-AF65-F5344CB8AC3E}">
        <p14:creationId xmlns:p14="http://schemas.microsoft.com/office/powerpoint/2010/main" val="1441786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842DB-ECB5-CC49-B087-70996AD36707}"/>
              </a:ext>
            </a:extLst>
          </p:cNvPr>
          <p:cNvSpPr>
            <a:spLocks noGrp="1"/>
          </p:cNvSpPr>
          <p:nvPr>
            <p:ph type="title"/>
          </p:nvPr>
        </p:nvSpPr>
        <p:spPr>
          <a:xfrm>
            <a:off x="755073" y="91993"/>
            <a:ext cx="10515600" cy="1325563"/>
          </a:xfrm>
        </p:spPr>
        <p:txBody>
          <a:bodyPr/>
          <a:lstStyle/>
          <a:p>
            <a:r>
              <a:rPr lang="en-US" dirty="0"/>
              <a:t>Discuss</a:t>
            </a:r>
          </a:p>
        </p:txBody>
      </p:sp>
      <p:sp>
        <p:nvSpPr>
          <p:cNvPr id="3" name="Content Placeholder 2">
            <a:extLst>
              <a:ext uri="{FF2B5EF4-FFF2-40B4-BE49-F238E27FC236}">
                <a16:creationId xmlns:a16="http://schemas.microsoft.com/office/drawing/2014/main" id="{01AB0CA7-51EC-204F-A276-541DC7ACB06E}"/>
              </a:ext>
            </a:extLst>
          </p:cNvPr>
          <p:cNvSpPr>
            <a:spLocks noGrp="1"/>
          </p:cNvSpPr>
          <p:nvPr>
            <p:ph idx="1"/>
          </p:nvPr>
        </p:nvSpPr>
        <p:spPr>
          <a:xfrm>
            <a:off x="600694" y="1231859"/>
            <a:ext cx="10515600" cy="4351338"/>
          </a:xfrm>
        </p:spPr>
        <p:txBody>
          <a:bodyPr/>
          <a:lstStyle/>
          <a:p>
            <a:r>
              <a:rPr lang="en-US" dirty="0"/>
              <a:t>Are we happy to reap the rewards of Solar Orbiter for the next 10 years, do what science we can with Lagrange (if it gets through the ministerial), and hope that Solar C EUVST will get adopted as an ESA </a:t>
            </a:r>
            <a:r>
              <a:rPr lang="en-US" dirty="0" err="1"/>
              <a:t>MoO</a:t>
            </a:r>
            <a:r>
              <a:rPr lang="en-US" dirty="0"/>
              <a:t>, or -</a:t>
            </a:r>
          </a:p>
          <a:p>
            <a:r>
              <a:rPr lang="en-US" dirty="0"/>
              <a:t>Do we want to push for M6?</a:t>
            </a:r>
          </a:p>
          <a:p>
            <a:r>
              <a:rPr lang="en-US" dirty="0" err="1"/>
              <a:t>Rumours</a:t>
            </a:r>
            <a:r>
              <a:rPr lang="en-US" dirty="0"/>
              <a:t> that success in an M-class call needs a response that has backing of the whole European community - need to start working now…</a:t>
            </a:r>
          </a:p>
          <a:p>
            <a:r>
              <a:rPr lang="en-US"/>
              <a:t>Volunteers?</a:t>
            </a:r>
            <a:endParaRPr lang="en-US" dirty="0"/>
          </a:p>
        </p:txBody>
      </p:sp>
    </p:spTree>
    <p:extLst>
      <p:ext uri="{BB962C8B-B14F-4D97-AF65-F5344CB8AC3E}">
        <p14:creationId xmlns:p14="http://schemas.microsoft.com/office/powerpoint/2010/main" val="2088333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552</Words>
  <Application>Microsoft Macintosh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Future space-based opportunities – what do we want?</vt:lpstr>
      <vt:lpstr>ESA?</vt:lpstr>
      <vt:lpstr>Current opportunities (mainly bi-lateral)</vt:lpstr>
      <vt:lpstr>STFC solar system science questions</vt:lpstr>
      <vt:lpstr>PowerPoint Presentation</vt:lpstr>
      <vt:lpstr>What next?</vt:lpstr>
      <vt:lpstr>Discuss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ESA opportunities and solar physics</dc:title>
  <dc:creator>Microsoft Office User</dc:creator>
  <cp:lastModifiedBy>Microsoft Office User</cp:lastModifiedBy>
  <cp:revision>6</cp:revision>
  <dcterms:created xsi:type="dcterms:W3CDTF">2019-01-07T21:26:29Z</dcterms:created>
  <dcterms:modified xsi:type="dcterms:W3CDTF">2019-01-07T22:23:05Z</dcterms:modified>
</cp:coreProperties>
</file>