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0" r:id="rId5"/>
    <p:sldId id="279" r:id="rId6"/>
    <p:sldId id="277" r:id="rId7"/>
    <p:sldId id="278" r:id="rId8"/>
    <p:sldId id="269" r:id="rId9"/>
    <p:sldId id="271" r:id="rId10"/>
    <p:sldId id="27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03" autoAdjust="0"/>
    <p:restoredTop sz="93503" autoAdjust="0"/>
  </p:normalViewPr>
  <p:slideViewPr>
    <p:cSldViewPr>
      <p:cViewPr>
        <p:scale>
          <a:sx n="90" d="100"/>
          <a:sy n="90" d="100"/>
        </p:scale>
        <p:origin x="-624" y="-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49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61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806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290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28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402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798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275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673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538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B9DE9-F95A-45D4-8864-6C41AC4E02F6}" type="datetimeFigureOut">
              <a:rPr lang="en-GB" smtClean="0"/>
              <a:t>2018-01-10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A0267-2207-4DFB-BA2B-04C601F1A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813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1" name="Picture 19" descr="Z:\LGR-RS writers\Proposal\Logos\all partner log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8" y="4865774"/>
            <a:ext cx="8033684" cy="187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88640"/>
            <a:ext cx="9144000" cy="2916728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8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The Lagrange Mission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6388" y="4937782"/>
            <a:ext cx="1774476" cy="14948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3567" y="5966430"/>
            <a:ext cx="1584353" cy="339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9" descr="Z:\LGR-RS writers\Proposal\Logos\all partner log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1" r="79835" b="10204"/>
          <a:stretch/>
        </p:blipFill>
        <p:spPr bwMode="auto">
          <a:xfrm>
            <a:off x="577711" y="5062019"/>
            <a:ext cx="1763154" cy="88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Z:\LGR-RS writers\Proposal\Logos\all partner logo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6" r="76553" b="50000"/>
          <a:stretch/>
        </p:blipFill>
        <p:spPr bwMode="auto">
          <a:xfrm>
            <a:off x="3630178" y="4281093"/>
            <a:ext cx="1883643" cy="8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49432" y="3133417"/>
            <a:ext cx="43640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b="1" dirty="0" smtClean="0"/>
              <a:t>Jackie Davies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71250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Design Considerations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528" y="1749871"/>
            <a:ext cx="8496943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2200"/>
              </a:spcAft>
            </a:pPr>
            <a:r>
              <a:rPr lang="en-GB" sz="2500" b="1" dirty="0" smtClean="0">
                <a:cs typeface="Arial" panose="020B0604020202020204" pitchFamily="34" charset="0"/>
              </a:rPr>
              <a:t>As an operational mission, consideration must be made of:</a:t>
            </a:r>
          </a:p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cs typeface="Arial" panose="020B0604020202020204" pitchFamily="34" charset="0"/>
              </a:rPr>
              <a:t>The need for continuous synoptic observations;</a:t>
            </a:r>
          </a:p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cs typeface="Arial" panose="020B0604020202020204" pitchFamily="34" charset="0"/>
              </a:rPr>
              <a:t>The need for </a:t>
            </a:r>
            <a:r>
              <a:rPr lang="en-GB" sz="2200" dirty="0" smtClean="0">
                <a:cs typeface="Arial" panose="020B0604020202020204" pitchFamily="34" charset="0"/>
              </a:rPr>
              <a:t>robustness/redundancy </a:t>
            </a:r>
            <a:r>
              <a:rPr lang="en-GB" sz="2200" dirty="0" smtClean="0">
                <a:cs typeface="Arial" panose="020B0604020202020204" pitchFamily="34" charset="0"/>
              </a:rPr>
              <a:t>[hardware </a:t>
            </a:r>
            <a:r>
              <a:rPr lang="en-GB" sz="2200" dirty="0" smtClean="0">
                <a:cs typeface="Arial" panose="020B0604020202020204" pitchFamily="34" charset="0"/>
              </a:rPr>
              <a:t>and software];</a:t>
            </a:r>
          </a:p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cs typeface="Arial" panose="020B0604020202020204" pitchFamily="34" charset="0"/>
              </a:rPr>
              <a:t>Operation under extreme space weather conditions </a:t>
            </a:r>
            <a:r>
              <a:rPr lang="en-GB" sz="2200" dirty="0" smtClean="0">
                <a:cs typeface="Arial" panose="020B0604020202020204" pitchFamily="34" charset="0"/>
              </a:rPr>
              <a:t>[hardware </a:t>
            </a:r>
            <a:r>
              <a:rPr lang="en-GB" sz="2200" dirty="0">
                <a:cs typeface="Arial" panose="020B0604020202020204" pitchFamily="34" charset="0"/>
              </a:rPr>
              <a:t>and software</a:t>
            </a:r>
            <a:r>
              <a:rPr lang="en-GB" sz="2200" dirty="0" smtClean="0">
                <a:cs typeface="Arial" panose="020B0604020202020204" pitchFamily="34" charset="0"/>
              </a:rPr>
              <a:t>];</a:t>
            </a:r>
            <a:endParaRPr lang="en-GB" sz="2200" dirty="0">
              <a:cs typeface="Arial" panose="020B0604020202020204" pitchFamily="34" charset="0"/>
            </a:endParaRPr>
          </a:p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cs typeface="Arial" panose="020B0604020202020204" pitchFamily="34" charset="0"/>
              </a:rPr>
              <a:t>Cost savings driven by commonalities vs loss of heritage;</a:t>
            </a:r>
          </a:p>
          <a:p>
            <a:pPr marL="342900" indent="-342900">
              <a:spcAft>
                <a:spcPts val="22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cs typeface="Arial" panose="020B0604020202020204" pitchFamily="34" charset="0"/>
              </a:rPr>
              <a:t>Future-proofing to ensure that the operational system can benefit from future improvements in understanding/data analysis/modelling.</a:t>
            </a:r>
          </a:p>
          <a:p>
            <a:pPr>
              <a:spcAft>
                <a:spcPts val="2200"/>
              </a:spcAft>
            </a:pPr>
            <a:endParaRPr lang="en-GB" sz="2000" dirty="0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94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ESA SSA Programme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31273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1621631"/>
            <a:ext cx="8928992" cy="49757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ESA’s SSA programme comprises four segments: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NEO, SST, SWE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and (since the start of P3 in 2017) LGR.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>
                <a:latin typeface="+mj-lt"/>
                <a:cs typeface="Arial" panose="020B0604020202020204" pitchFamily="34" charset="0"/>
              </a:rPr>
              <a:t>The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LGR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segment focusses on developing a pathway to the launch of a space weather monitoring mission to L5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(L1 backup).</a:t>
            </a: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 smtClean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GB" sz="2200" dirty="0">
              <a:latin typeface="+mj-lt"/>
              <a:cs typeface="Arial" panose="020B0604020202020204" pitchFamily="34" charset="0"/>
            </a:endParaRPr>
          </a:p>
          <a:p>
            <a:pPr marL="531812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+mj-lt"/>
                <a:cs typeface="Arial" panose="020B0604020202020204" pitchFamily="34" charset="0"/>
              </a:rPr>
              <a:t>P2 SWE studies defined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preliminary mission objectives and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assessed </a:t>
            </a:r>
            <a:r>
              <a:rPr lang="en-GB" sz="2200" dirty="0">
                <a:latin typeface="+mj-lt"/>
                <a:cs typeface="Arial" panose="020B0604020202020204" pitchFamily="34" charset="0"/>
              </a:rPr>
              <a:t>the required in-situ and remote-sensing </a:t>
            </a:r>
            <a:r>
              <a:rPr lang="en-GB" sz="2200" dirty="0" smtClean="0">
                <a:latin typeface="+mj-lt"/>
                <a:cs typeface="Arial" panose="020B0604020202020204" pitchFamily="34" charset="0"/>
              </a:rPr>
              <a:t>payload.</a:t>
            </a:r>
            <a:endParaRPr lang="en-GB" sz="22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880" y="3284984"/>
            <a:ext cx="545024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29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LGR ITTs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556792"/>
            <a:ext cx="8640960" cy="21031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GB" sz="1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ESA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ITT: </a:t>
            </a:r>
            <a:r>
              <a:rPr lang="en-GB" sz="1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AO/1-9006/17/DE/MRP : Lagrange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Missions Phase A/B1 System </a:t>
            </a:r>
            <a:r>
              <a:rPr lang="en-GB" sz="1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Studies (funded through GSP and LGR)</a:t>
            </a:r>
          </a:p>
          <a:p>
            <a:pPr>
              <a:spcAft>
                <a:spcPts val="1000"/>
              </a:spcAft>
            </a:pP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ESA ITT: </a:t>
            </a:r>
            <a:r>
              <a:rPr lang="en-GB" sz="1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AO/1-9015/17/DE/MRP : Lagrange </a:t>
            </a:r>
            <a:r>
              <a:rPr lang="en-GB" sz="19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Missions In-situ Instruments Phase A/B1 Study &amp; </a:t>
            </a:r>
            <a:r>
              <a:rPr lang="en-GB" sz="1900" dirty="0" smtClean="0">
                <a:solidFill>
                  <a:schemeClr val="bg1">
                    <a:lumMod val="65000"/>
                  </a:schemeClr>
                </a:solidFill>
                <a:latin typeface="+mj-lt"/>
              </a:rPr>
              <a:t>Pre-Developments</a:t>
            </a:r>
            <a:endParaRPr lang="en-GB" sz="19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r>
              <a:rPr lang="en-GB" sz="1900" b="1" dirty="0" smtClean="0">
                <a:latin typeface="+mj-lt"/>
              </a:rPr>
              <a:t>ESA </a:t>
            </a:r>
            <a:r>
              <a:rPr lang="en-GB" sz="1900" b="1" dirty="0">
                <a:latin typeface="+mj-lt"/>
              </a:rPr>
              <a:t>ITT: </a:t>
            </a:r>
            <a:r>
              <a:rPr lang="en-GB" sz="1900" b="1" dirty="0" smtClean="0">
                <a:latin typeface="+mj-lt"/>
              </a:rPr>
              <a:t>AO/1-9014/17/DE/MR : Lagrange </a:t>
            </a:r>
            <a:r>
              <a:rPr lang="en-GB" sz="1900" b="1" dirty="0">
                <a:latin typeface="+mj-lt"/>
              </a:rPr>
              <a:t>Missions Remote Sensing Instruments Phase A/B1 Study &amp; </a:t>
            </a:r>
            <a:r>
              <a:rPr lang="en-GB" sz="1900" b="1" dirty="0" smtClean="0">
                <a:latin typeface="+mj-lt"/>
              </a:rPr>
              <a:t>Pre-Developments </a:t>
            </a:r>
            <a:endParaRPr lang="en-GB" sz="1900" b="1" dirty="0">
              <a:latin typeface="+mj-lt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7032"/>
              </p:ext>
            </p:extLst>
          </p:nvPr>
        </p:nvGraphicFramePr>
        <p:xfrm>
          <a:off x="198356" y="3723848"/>
          <a:ext cx="8694124" cy="3017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81557"/>
                <a:gridCol w="1704189"/>
                <a:gridCol w="1704189"/>
                <a:gridCol w="1704189"/>
              </a:tblGrid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Role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Lead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/>
                        <a:t>Collaborator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Collaborator</a:t>
                      </a:r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Consortium lead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RAL </a:t>
                      </a:r>
                      <a:r>
                        <a:rPr lang="en-GB" sz="1500" i="1" dirty="0" smtClean="0"/>
                        <a:t>(Jackie Davies)</a:t>
                      </a:r>
                      <a:endParaRPr lang="en-GB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>
                          <a:latin typeface="Calibri"/>
                        </a:rPr>
                        <a:t>─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PMI : </a:t>
                      </a:r>
                      <a:r>
                        <a:rPr lang="en-GB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Photospheric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Magnetic Field Imager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MPS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OHB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EUVI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EUV Imager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CSL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ROB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PMOD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COR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Coronagraph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UGOE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 smtClean="0"/>
                        <a:t>HI : </a:t>
                      </a:r>
                      <a:r>
                        <a:rPr lang="en-GB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Heliospheric Imager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UGOE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IPU (Inst Proc Unit)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ADS-Ge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G&amp;F Ops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/>
                        <a:t>Deimos-UK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baseline="0" dirty="0" smtClean="0"/>
                        <a:t>Deimos-Ro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baseline="0" dirty="0" smtClean="0"/>
                        <a:t>RDA</a:t>
                      </a:r>
                      <a:endParaRPr lang="en-GB" sz="1600" i="1" dirty="0" smtClean="0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 smtClean="0"/>
                        <a:t>Customer</a:t>
                      </a:r>
                      <a:r>
                        <a:rPr lang="en-GB" sz="1600" b="1" baseline="0" dirty="0" smtClean="0"/>
                        <a:t> </a:t>
                      </a:r>
                      <a:r>
                        <a:rPr lang="en-GB" sz="1600" b="1" baseline="0" dirty="0" err="1" smtClean="0"/>
                        <a:t>req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600" i="1" dirty="0" smtClean="0"/>
                        <a:t>UK Met</a:t>
                      </a:r>
                      <a:r>
                        <a:rPr lang="en-GB" sz="1600" i="1" baseline="0" dirty="0" smtClean="0"/>
                        <a:t> Office</a:t>
                      </a:r>
                      <a:endParaRPr lang="en-GB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smtClean="0">
                          <a:latin typeface="+mn-lt"/>
                        </a:rPr>
                        <a:t>─</a:t>
                      </a:r>
                      <a:endParaRPr lang="en-GB" sz="1600" i="1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490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607209"/>
            <a:ext cx="8784976" cy="535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/>
              <a:t>M</a:t>
            </a:r>
            <a:r>
              <a:rPr lang="en-US" sz="2000" dirty="0" smtClean="0"/>
              <a:t>onitoring </a:t>
            </a:r>
            <a:r>
              <a:rPr lang="en-US" sz="2000" dirty="0"/>
              <a:t>of </a:t>
            </a:r>
            <a:r>
              <a:rPr lang="en-US" sz="2000" dirty="0" smtClean="0"/>
              <a:t>magnetic </a:t>
            </a:r>
            <a:r>
              <a:rPr lang="en-US" sz="2000" dirty="0"/>
              <a:t>activity on the </a:t>
            </a:r>
            <a:r>
              <a:rPr lang="en-US" sz="2000" dirty="0" smtClean="0"/>
              <a:t>Sun; </a:t>
            </a:r>
            <a:r>
              <a:rPr lang="en-US" sz="2000" dirty="0" smtClean="0"/>
              <a:t>input to </a:t>
            </a:r>
            <a:r>
              <a:rPr lang="en-US" sz="2000" dirty="0" smtClean="0"/>
              <a:t>modelling </a:t>
            </a:r>
            <a:r>
              <a:rPr lang="en-US" sz="2000" dirty="0" smtClean="0"/>
              <a:t>of background solar wind </a:t>
            </a:r>
            <a:r>
              <a:rPr lang="en-US" sz="2000" dirty="0" smtClean="0"/>
              <a:t>at predict CME  </a:t>
            </a:r>
            <a:r>
              <a:rPr lang="en-US" sz="2000" dirty="0" err="1" smtClean="0"/>
              <a:t>arrivalat</a:t>
            </a:r>
            <a:r>
              <a:rPr lang="en-US" sz="2000" dirty="0" smtClean="0"/>
              <a:t> </a:t>
            </a:r>
            <a:r>
              <a:rPr lang="en-US" sz="2000" dirty="0" smtClean="0"/>
              <a:t>Earth</a:t>
            </a:r>
            <a:endParaRPr lang="en-GB" sz="2000" dirty="0"/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L5 view enables such monitoring </a:t>
            </a:r>
            <a:r>
              <a:rPr lang="en-GB" sz="2000" dirty="0" smtClean="0"/>
              <a:t>of </a:t>
            </a:r>
            <a:r>
              <a:rPr lang="en-GB" sz="2000" dirty="0"/>
              <a:t>that part of the solar disk yet to rotate towards </a:t>
            </a:r>
            <a:r>
              <a:rPr lang="en-GB" sz="2000" dirty="0" smtClean="0"/>
              <a:t>Earth </a:t>
            </a:r>
            <a:r>
              <a:rPr lang="en-GB" sz="2000" dirty="0" smtClean="0"/>
              <a:t>(longer lead-time monitoring/improved background</a:t>
            </a:r>
            <a:r>
              <a:rPr lang="en-GB" sz="2000" dirty="0" smtClean="0"/>
              <a:t>)</a:t>
            </a:r>
            <a:endParaRPr lang="en-GB" sz="2000" dirty="0"/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/>
              <a:t>M</a:t>
            </a:r>
            <a:r>
              <a:rPr lang="en-GB" sz="2000" dirty="0" smtClean="0"/>
              <a:t>onitoring </a:t>
            </a:r>
            <a:r>
              <a:rPr lang="en-GB" sz="2000" dirty="0" smtClean="0"/>
              <a:t>visible-light  continuum (sunspot </a:t>
            </a:r>
            <a:r>
              <a:rPr lang="en-GB" sz="2000" dirty="0" smtClean="0"/>
              <a:t>activity/complexity/development)  </a:t>
            </a:r>
            <a:endParaRPr lang="en-GB" sz="1000" dirty="0"/>
          </a:p>
          <a:p>
            <a:r>
              <a:rPr lang="en-GB" sz="2000" b="1" dirty="0" smtClean="0"/>
              <a:t>Requirements :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Magnetic field map/continuum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Inst type : L-O-S (</a:t>
            </a:r>
            <a:r>
              <a:rPr lang="en-GB" sz="2000" i="1" dirty="0" smtClean="0"/>
              <a:t>vector</a:t>
            </a:r>
            <a:r>
              <a:rPr lang="en-GB" sz="2000" dirty="0" smtClean="0"/>
              <a:t>)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/>
              <a:t>FoV</a:t>
            </a:r>
            <a:r>
              <a:rPr lang="en-GB" sz="2000" dirty="0"/>
              <a:t> </a:t>
            </a:r>
            <a:r>
              <a:rPr lang="en-GB" sz="2000" dirty="0" smtClean="0"/>
              <a:t>: full disk with margin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fr-FR" sz="2000" dirty="0" smtClean="0"/>
              <a:t>Spatial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* </a:t>
            </a:r>
            <a:r>
              <a:rPr lang="fr-FR" sz="2000" dirty="0" smtClean="0"/>
              <a:t>: 5 (</a:t>
            </a:r>
            <a:r>
              <a:rPr lang="fr-FR" sz="2000" i="1" dirty="0" smtClean="0"/>
              <a:t>2</a:t>
            </a:r>
            <a:r>
              <a:rPr lang="fr-FR" sz="2000" dirty="0" smtClean="0"/>
              <a:t>) </a:t>
            </a:r>
            <a:r>
              <a:rPr lang="fr-FR" sz="2000" dirty="0" err="1" smtClean="0"/>
              <a:t>arcsec</a:t>
            </a:r>
            <a:endParaRPr lang="fr-FR" sz="2000" dirty="0" smtClean="0"/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Cadence : 30 (</a:t>
            </a:r>
            <a:r>
              <a:rPr lang="fr-FR" sz="2000" i="1" dirty="0" smtClean="0"/>
              <a:t>10</a:t>
            </a:r>
            <a:r>
              <a:rPr lang="fr-FR" sz="2000" dirty="0" smtClean="0"/>
              <a:t>) min </a:t>
            </a:r>
          </a:p>
          <a:p>
            <a:pPr marL="180975" indent="-180975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Mass/power </a:t>
            </a:r>
            <a:r>
              <a:rPr lang="en-GB" sz="2000" dirty="0" smtClean="0"/>
              <a:t>: 25 kg/30 W</a:t>
            </a:r>
            <a:endParaRPr lang="en-GB" sz="1000" dirty="0"/>
          </a:p>
          <a:p>
            <a:pPr>
              <a:spcAft>
                <a:spcPts val="1000"/>
              </a:spcAft>
            </a:pPr>
            <a:r>
              <a:rPr lang="en-GB" sz="2000" b="1" dirty="0" smtClean="0"/>
              <a:t>Strawman concept : </a:t>
            </a:r>
            <a:r>
              <a:rPr lang="en-GB" sz="2000" dirty="0"/>
              <a:t>optically-mo</a:t>
            </a:r>
            <a:r>
              <a:rPr lang="en-GB" sz="2000" dirty="0" smtClean="0"/>
              <a:t>dified version of the (vector) HRT of the Solar </a:t>
            </a:r>
            <a:r>
              <a:rPr lang="en-GB" sz="2000" dirty="0"/>
              <a:t>Orbiter PHI </a:t>
            </a:r>
            <a:r>
              <a:rPr lang="en-GB" sz="2000" dirty="0" smtClean="0"/>
              <a:t>instrument (PHI </a:t>
            </a:r>
            <a:r>
              <a:rPr lang="en-GB" sz="2000" dirty="0"/>
              <a:t>flight model delivered April 2017</a:t>
            </a:r>
            <a:r>
              <a:rPr lang="en-GB" sz="2000" dirty="0" smtClean="0"/>
              <a:t>)</a:t>
            </a:r>
          </a:p>
          <a:p>
            <a:pPr>
              <a:spcAft>
                <a:spcPts val="1000"/>
              </a:spcAft>
            </a:pPr>
            <a:r>
              <a:rPr lang="en-GB" sz="1400" dirty="0" smtClean="0"/>
              <a:t>* twice the pixel size</a:t>
            </a:r>
            <a:endParaRPr lang="en-GB" sz="14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PMI : </a:t>
            </a:r>
            <a:r>
              <a:rPr lang="en-GB" sz="4000" dirty="0" err="1">
                <a:solidFill>
                  <a:schemeClr val="bg1"/>
                </a:solidFill>
              </a:rPr>
              <a:t>Photospheric</a:t>
            </a:r>
            <a:r>
              <a:rPr lang="en-GB" sz="4000" dirty="0">
                <a:solidFill>
                  <a:schemeClr val="bg1"/>
                </a:solidFill>
              </a:rPr>
              <a:t> </a:t>
            </a:r>
            <a:r>
              <a:rPr lang="en-GB" sz="4000" dirty="0" smtClean="0">
                <a:solidFill>
                  <a:schemeClr val="bg1"/>
                </a:solidFill>
              </a:rPr>
              <a:t>Mag. </a:t>
            </a:r>
            <a:r>
              <a:rPr lang="en-GB" sz="4000" dirty="0">
                <a:solidFill>
                  <a:schemeClr val="bg1"/>
                </a:solidFill>
              </a:rPr>
              <a:t>F</a:t>
            </a:r>
            <a:r>
              <a:rPr lang="en-GB" sz="4000" dirty="0" smtClean="0">
                <a:solidFill>
                  <a:schemeClr val="bg1"/>
                </a:solidFill>
              </a:rPr>
              <a:t>ield </a:t>
            </a:r>
            <a:r>
              <a:rPr lang="en-GB" sz="4000" dirty="0">
                <a:solidFill>
                  <a:schemeClr val="bg1"/>
                </a:solidFill>
              </a:rPr>
              <a:t>Imager</a:t>
            </a:r>
            <a:endParaRPr lang="en-GB" sz="4000" b="1" dirty="0" smtClean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1542028" cy="1542028"/>
          </a:xfrm>
          <a:prstGeom prst="rect">
            <a:avLst/>
          </a:prstGeom>
        </p:spPr>
      </p:pic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645024"/>
            <a:ext cx="3240360" cy="2028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99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628800"/>
            <a:ext cx="8784976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Monitoring structure </a:t>
            </a:r>
            <a:r>
              <a:rPr lang="en-GB" sz="2000" dirty="0"/>
              <a:t>and complexity of the solar atmosphere, and its evolution, including prominences, active regions and coronal holes </a:t>
            </a:r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L5 view enables such monitoring of the solar atmosphere on that part of the solar disk yet to rotate towards </a:t>
            </a:r>
            <a:r>
              <a:rPr lang="en-GB" sz="2000" dirty="0" smtClean="0"/>
              <a:t>Earth</a:t>
            </a:r>
            <a:endParaRPr lang="en-GB" sz="2000" dirty="0"/>
          </a:p>
          <a:p>
            <a:r>
              <a:rPr lang="en-GB" sz="2000" b="1" dirty="0" smtClean="0"/>
              <a:t>Requirements : 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Low coronal </a:t>
            </a:r>
            <a:r>
              <a:rPr lang="en-GB" sz="2000" dirty="0" smtClean="0"/>
              <a:t>(</a:t>
            </a:r>
            <a:r>
              <a:rPr lang="en-GB" sz="2000" i="1" dirty="0" err="1" smtClean="0"/>
              <a:t>chromospheric</a:t>
            </a:r>
            <a:r>
              <a:rPr lang="en-GB" sz="2000" dirty="0" smtClean="0"/>
              <a:t>) images</a:t>
            </a:r>
            <a:endParaRPr lang="en-GB" sz="2000" dirty="0" smtClean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/>
              <a:t>FoV</a:t>
            </a:r>
            <a:r>
              <a:rPr lang="en-GB" sz="2000" dirty="0"/>
              <a:t> </a:t>
            </a:r>
            <a:r>
              <a:rPr lang="en-GB" sz="2000" dirty="0" smtClean="0"/>
              <a:t>: full disk with margin</a:t>
            </a:r>
          </a:p>
          <a:p>
            <a:pPr marL="180975" indent="-180975" defTabSz="446088">
              <a:buFont typeface="Arial" panose="020B0604020202020204" pitchFamily="34" charset="0"/>
              <a:buChar char="•"/>
            </a:pPr>
            <a:r>
              <a:rPr lang="en-GB" sz="2000" dirty="0" smtClean="0"/>
              <a:t>Wavelength </a:t>
            </a:r>
            <a:r>
              <a:rPr lang="en-GB" sz="2000" dirty="0"/>
              <a:t>: </a:t>
            </a:r>
            <a:r>
              <a:rPr lang="en-GB" sz="2000" dirty="0" smtClean="0"/>
              <a:t>Fe193 Å                                                                                               	(</a:t>
            </a:r>
            <a:r>
              <a:rPr lang="en-GB" sz="2000" i="1" dirty="0" smtClean="0"/>
              <a:t>Fe193, He304, Fe171, Fe211</a:t>
            </a:r>
            <a:r>
              <a:rPr lang="en-GB" sz="2000" dirty="0" smtClean="0"/>
              <a:t>)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Spatial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: 5 (</a:t>
            </a:r>
            <a:r>
              <a:rPr lang="fr-FR" sz="2000" i="1" dirty="0" smtClean="0"/>
              <a:t>2</a:t>
            </a:r>
            <a:r>
              <a:rPr lang="fr-FR" sz="2000" dirty="0" smtClean="0"/>
              <a:t>) </a:t>
            </a:r>
            <a:r>
              <a:rPr lang="fr-FR" sz="2000" dirty="0" err="1" smtClean="0"/>
              <a:t>arcsec</a:t>
            </a:r>
            <a:endParaRPr lang="fr-FR" sz="2000" dirty="0"/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Cadence : 20 (</a:t>
            </a:r>
            <a:r>
              <a:rPr lang="fr-FR" sz="2000" i="1" dirty="0" smtClean="0"/>
              <a:t>10</a:t>
            </a:r>
            <a:r>
              <a:rPr lang="fr-FR" sz="2000" dirty="0" smtClean="0"/>
              <a:t>) min </a:t>
            </a:r>
          </a:p>
          <a:p>
            <a:pPr marL="180975" indent="-180975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Mass/power : 8 kg/10 W</a:t>
            </a:r>
          </a:p>
          <a:p>
            <a:pPr>
              <a:spcAft>
                <a:spcPts val="1000"/>
              </a:spcAft>
            </a:pPr>
            <a:r>
              <a:rPr lang="en-GB" sz="2000" b="1" dirty="0" smtClean="0"/>
              <a:t>Strawman concept :</a:t>
            </a:r>
            <a:r>
              <a:rPr lang="en-GB" sz="2000" dirty="0" smtClean="0"/>
              <a:t> combines elements of SWAP instrument on PROBA2 and ESIO instrument being studied under GSTP (adapted </a:t>
            </a:r>
            <a:r>
              <a:rPr lang="en-GB" sz="2000" dirty="0"/>
              <a:t>SWAP optical </a:t>
            </a:r>
            <a:r>
              <a:rPr lang="en-GB" sz="2000" dirty="0" smtClean="0"/>
              <a:t>layout + ESIO thermo-mechanical concept</a:t>
            </a:r>
            <a:r>
              <a:rPr lang="en-GB" sz="2000" dirty="0" smtClean="0"/>
              <a:t>) </a:t>
            </a:r>
            <a:r>
              <a:rPr lang="en-GB" sz="2000" dirty="0" smtClean="0">
                <a:latin typeface="Calibri"/>
              </a:rPr>
              <a:t>→ </a:t>
            </a:r>
            <a:r>
              <a:rPr lang="en-GB" sz="2000" dirty="0" smtClean="0"/>
              <a:t>duplicate </a:t>
            </a:r>
            <a:r>
              <a:rPr lang="en-GB" sz="2000" dirty="0"/>
              <a:t>instruments </a:t>
            </a:r>
            <a:r>
              <a:rPr lang="en-GB" sz="2000" dirty="0" smtClean="0"/>
              <a:t>for </a:t>
            </a:r>
            <a:r>
              <a:rPr lang="en-GB" sz="2000" dirty="0"/>
              <a:t>multiple </a:t>
            </a:r>
            <a:r>
              <a:rPr lang="en-GB" sz="2000" dirty="0" smtClean="0"/>
              <a:t>wavelengths</a:t>
            </a:r>
            <a:endParaRPr lang="en-GB" sz="2000" dirty="0"/>
          </a:p>
        </p:txBody>
      </p:sp>
      <p:pic>
        <p:nvPicPr>
          <p:cNvPr id="10" name="Picture 2" descr="C:\Users\jad41\Desktop\SWAP_layout-7a90d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121" y="2852936"/>
            <a:ext cx="29561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EUVI : </a:t>
            </a:r>
            <a:r>
              <a:rPr lang="en-GB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EUV Imager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7268" t="15791" r="19152" b="17096"/>
          <a:stretch/>
        </p:blipFill>
        <p:spPr bwMode="auto">
          <a:xfrm>
            <a:off x="6770557" y="4389525"/>
            <a:ext cx="1905900" cy="119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7" b="10608"/>
          <a:stretch/>
        </p:blipFill>
        <p:spPr>
          <a:xfrm>
            <a:off x="6770556" y="2852936"/>
            <a:ext cx="1905900" cy="155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8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79512" y="1700808"/>
            <a:ext cx="8784976" cy="4914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/>
              <a:t>Earliest definitive confirmation of CME </a:t>
            </a:r>
            <a:r>
              <a:rPr lang="en-GB" sz="2000" dirty="0" smtClean="0"/>
              <a:t>launch</a:t>
            </a:r>
            <a:endParaRPr lang="en-GB" sz="2000" dirty="0"/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L1 confirms Earth-directed CME, while L1/L5 </a:t>
            </a:r>
            <a:r>
              <a:rPr lang="en-GB" sz="2000" dirty="0"/>
              <a:t>resolves ambiguity between radial </a:t>
            </a:r>
            <a:r>
              <a:rPr lang="en-GB" sz="2000" dirty="0" smtClean="0"/>
              <a:t>distance </a:t>
            </a:r>
            <a:r>
              <a:rPr lang="en-GB" sz="2000" dirty="0"/>
              <a:t>and angular </a:t>
            </a:r>
            <a:r>
              <a:rPr lang="en-GB" sz="2000" dirty="0" smtClean="0"/>
              <a:t>width</a:t>
            </a:r>
            <a:endParaRPr lang="en-GB" sz="2000" dirty="0"/>
          </a:p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Basis </a:t>
            </a:r>
            <a:r>
              <a:rPr lang="en-GB" sz="2000" dirty="0"/>
              <a:t>of CME parameterization for most CME arrival </a:t>
            </a:r>
            <a:r>
              <a:rPr lang="en-GB" sz="2000" dirty="0" smtClean="0"/>
              <a:t>predictions</a:t>
            </a:r>
            <a:endParaRPr lang="en-GB" sz="2000" dirty="0"/>
          </a:p>
          <a:p>
            <a:r>
              <a:rPr lang="en-GB" sz="2000" b="1" dirty="0" smtClean="0"/>
              <a:t>Requirements: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Visible-light </a:t>
            </a:r>
            <a:r>
              <a:rPr lang="en-GB" sz="2000" dirty="0"/>
              <a:t>images of </a:t>
            </a:r>
            <a:r>
              <a:rPr lang="en-GB" sz="2000" dirty="0" smtClean="0"/>
              <a:t>the K-corona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/>
              <a:t>FoV</a:t>
            </a:r>
            <a:r>
              <a:rPr lang="en-GB" sz="2000" dirty="0"/>
              <a:t> (radial) : 3 – 22 (</a:t>
            </a:r>
            <a:r>
              <a:rPr lang="en-GB" sz="2000" i="1" dirty="0"/>
              <a:t>2.5 – 30</a:t>
            </a:r>
            <a:r>
              <a:rPr lang="en-GB" sz="2000" dirty="0"/>
              <a:t>) </a:t>
            </a:r>
            <a:r>
              <a:rPr lang="en-GB" sz="2000" dirty="0" err="1" smtClean="0"/>
              <a:t>R</a:t>
            </a:r>
            <a:r>
              <a:rPr lang="en-GB" sz="2000" baseline="-25000" dirty="0" err="1" smtClean="0"/>
              <a:t>Sun</a:t>
            </a:r>
            <a:endParaRPr lang="en-GB" sz="2000" b="1" dirty="0">
              <a:ea typeface="Times New Roman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FoV</a:t>
            </a:r>
            <a:r>
              <a:rPr lang="en-GB" sz="2000" dirty="0"/>
              <a:t> (azimuthal</a:t>
            </a:r>
            <a:r>
              <a:rPr lang="en-GB" sz="2000" dirty="0" smtClean="0"/>
              <a:t>) : </a:t>
            </a:r>
            <a:r>
              <a:rPr lang="en-GB" sz="2000" dirty="0"/>
              <a:t>360° </a:t>
            </a:r>
            <a:endParaRPr lang="en-GB" sz="2000" dirty="0" smtClean="0"/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Wavelength : 500 – </a:t>
            </a:r>
            <a:r>
              <a:rPr lang="en-GB" sz="2000" dirty="0"/>
              <a:t>900 nm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Spatial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: &lt;2 </a:t>
            </a:r>
            <a:r>
              <a:rPr lang="fr-FR" sz="2000" dirty="0" err="1"/>
              <a:t>arcmin</a:t>
            </a:r>
            <a:endParaRPr lang="fr-FR" sz="2000" dirty="0"/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Cadence : 10 (</a:t>
            </a:r>
            <a:r>
              <a:rPr lang="fr-FR" sz="2000" i="1" dirty="0" smtClean="0"/>
              <a:t>5</a:t>
            </a:r>
            <a:r>
              <a:rPr lang="fr-FR" sz="2000" dirty="0" smtClean="0"/>
              <a:t>) min </a:t>
            </a:r>
          </a:p>
          <a:p>
            <a:pPr marL="180975" indent="-180975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Mass/power : </a:t>
            </a:r>
            <a:r>
              <a:rPr lang="en-GB" sz="2000" dirty="0"/>
              <a:t>20 kg/25 </a:t>
            </a:r>
            <a:r>
              <a:rPr lang="en-GB" sz="2000" dirty="0" smtClean="0"/>
              <a:t>W</a:t>
            </a:r>
          </a:p>
          <a:p>
            <a:pPr>
              <a:spcAft>
                <a:spcPts val="1000"/>
              </a:spcAft>
            </a:pPr>
            <a:r>
              <a:rPr lang="en-GB" sz="2000" b="1" dirty="0" smtClean="0"/>
              <a:t>Strawman concept : </a:t>
            </a:r>
            <a:r>
              <a:rPr lang="en-GB" sz="2000" dirty="0" smtClean="0"/>
              <a:t>based on the SCOPE instrument being </a:t>
            </a:r>
            <a:r>
              <a:rPr lang="en-GB" sz="2000" dirty="0"/>
              <a:t>studied under GSTP </a:t>
            </a:r>
            <a:r>
              <a:rPr lang="en-GB" sz="2000" dirty="0" smtClean="0"/>
              <a:t>(OBB currently under manufacture for </a:t>
            </a:r>
            <a:r>
              <a:rPr lang="en-GB" sz="2000" dirty="0" err="1" smtClean="0"/>
              <a:t>straylight</a:t>
            </a:r>
            <a:r>
              <a:rPr lang="en-GB" sz="2000" dirty="0" smtClean="0"/>
              <a:t> testing in April)</a:t>
            </a:r>
            <a:endParaRPr lang="en-GB" sz="2000" b="1" dirty="0" smtClean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COR : </a:t>
            </a:r>
            <a:r>
              <a:rPr lang="en-GB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Coronagraph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"/>
          <a:stretch/>
        </p:blipFill>
        <p:spPr>
          <a:xfrm>
            <a:off x="6869722" y="3501008"/>
            <a:ext cx="2094766" cy="2033464"/>
          </a:xfrm>
          <a:prstGeom prst="rect">
            <a:avLst/>
          </a:prstGeom>
        </p:spPr>
      </p:pic>
      <p:pic>
        <p:nvPicPr>
          <p:cNvPr id="11" name="Picture 2" descr="C:\Users\jad41\Desktop\SCOPE\Engineering\Mechanical\Renders\ICDD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3" y="3140967"/>
            <a:ext cx="3603160" cy="26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14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79512" y="1708834"/>
            <a:ext cx="8784976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Fills under-sampled </a:t>
            </a:r>
            <a:r>
              <a:rPr lang="en-GB" sz="2000" dirty="0"/>
              <a:t>region between corona and </a:t>
            </a:r>
            <a:r>
              <a:rPr lang="en-GB" sz="2000" dirty="0" smtClean="0"/>
              <a:t>1 </a:t>
            </a:r>
            <a:r>
              <a:rPr lang="en-GB" sz="2000" dirty="0"/>
              <a:t>AU to mitigate </a:t>
            </a:r>
            <a:r>
              <a:rPr lang="en-GB" sz="2000" dirty="0" smtClean="0"/>
              <a:t>deficiencies </a:t>
            </a:r>
            <a:r>
              <a:rPr lang="en-GB" sz="2000" dirty="0"/>
              <a:t>in modelling CME arrival based on near-Sun observations </a:t>
            </a:r>
          </a:p>
          <a:p>
            <a:pPr marL="180975" indent="-180975">
              <a:lnSpc>
                <a:spcPts val="23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L5 provides </a:t>
            </a:r>
            <a:r>
              <a:rPr lang="en-US" sz="2000" dirty="0"/>
              <a:t>c</a:t>
            </a:r>
            <a:r>
              <a:rPr lang="en-US" sz="2000" dirty="0" smtClean="0"/>
              <a:t>learer </a:t>
            </a:r>
            <a:r>
              <a:rPr lang="en-US" sz="2000" dirty="0"/>
              <a:t>side-on view of Earth-directed CMEs out to </a:t>
            </a:r>
            <a:r>
              <a:rPr lang="en-US" sz="2000" dirty="0" smtClean="0"/>
              <a:t>Earth</a:t>
            </a:r>
            <a:endParaRPr lang="en-US" sz="2000" dirty="0"/>
          </a:p>
          <a:p>
            <a:pPr marL="180975" indent="-180975">
              <a:lnSpc>
                <a:spcPts val="23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Provides additional information on background solar </a:t>
            </a:r>
            <a:r>
              <a:rPr lang="en-US" sz="2000" dirty="0" smtClean="0"/>
              <a:t>wind</a:t>
            </a:r>
            <a:endParaRPr lang="en-GB" sz="2000" dirty="0"/>
          </a:p>
          <a:p>
            <a:r>
              <a:rPr lang="en-GB" sz="2000" b="1" dirty="0" smtClean="0"/>
              <a:t>Requirements :</a:t>
            </a:r>
            <a:endParaRPr lang="en-GB" sz="2000" b="1" dirty="0"/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smtClean="0"/>
              <a:t>Visible-light </a:t>
            </a:r>
            <a:r>
              <a:rPr lang="en-GB" sz="2000" dirty="0"/>
              <a:t>images of </a:t>
            </a:r>
            <a:r>
              <a:rPr lang="en-GB" sz="2000" dirty="0" smtClean="0"/>
              <a:t>the heliosphere</a:t>
            </a:r>
          </a:p>
          <a:p>
            <a:pPr marL="180975" indent="-180975"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GB" sz="2000" dirty="0" err="1"/>
              <a:t>FoV</a:t>
            </a:r>
            <a:r>
              <a:rPr lang="en-GB" sz="2000" dirty="0"/>
              <a:t> (radial) : </a:t>
            </a:r>
            <a:r>
              <a:rPr lang="en-GB" sz="2000" dirty="0" smtClean="0"/>
              <a:t>10 </a:t>
            </a:r>
            <a:r>
              <a:rPr lang="en-GB" sz="2000" dirty="0"/>
              <a:t>– </a:t>
            </a:r>
            <a:r>
              <a:rPr lang="en-GB" sz="2000" dirty="0" smtClean="0"/>
              <a:t>40° (</a:t>
            </a:r>
            <a:r>
              <a:rPr lang="en-GB" sz="2000" i="1" dirty="0" smtClean="0"/>
              <a:t>4 </a:t>
            </a:r>
            <a:r>
              <a:rPr lang="en-GB" sz="2000" i="1" dirty="0"/>
              <a:t>– </a:t>
            </a:r>
            <a:r>
              <a:rPr lang="en-GB" sz="2000" i="1" dirty="0" smtClean="0"/>
              <a:t>60</a:t>
            </a:r>
            <a:r>
              <a:rPr lang="en-GB" sz="2000" dirty="0" smtClean="0"/>
              <a:t>°)</a:t>
            </a:r>
            <a:endParaRPr lang="en-GB" sz="2000" b="1" dirty="0">
              <a:ea typeface="Times New Roman"/>
            </a:endParaRP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err="1"/>
              <a:t>FoV</a:t>
            </a:r>
            <a:r>
              <a:rPr lang="en-GB" sz="2000" dirty="0"/>
              <a:t> (azimuthal</a:t>
            </a:r>
            <a:r>
              <a:rPr lang="en-GB" sz="2000" dirty="0" smtClean="0"/>
              <a:t>) : Towards Earth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dirty="0" smtClean="0"/>
              <a:t>Wavelength : 500 – </a:t>
            </a:r>
            <a:r>
              <a:rPr lang="en-GB" sz="2000" dirty="0"/>
              <a:t>900 nm</a:t>
            </a:r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/>
              <a:t>Spatial </a:t>
            </a:r>
            <a:r>
              <a:rPr lang="fr-FR" sz="2000" dirty="0" err="1" smtClean="0"/>
              <a:t>resolution</a:t>
            </a:r>
            <a:r>
              <a:rPr lang="fr-FR" sz="2000" dirty="0" smtClean="0"/>
              <a:t> : ~4 </a:t>
            </a:r>
            <a:r>
              <a:rPr lang="fr-FR" sz="2000" dirty="0" err="1"/>
              <a:t>arcmin</a:t>
            </a:r>
            <a:endParaRPr lang="fr-FR" sz="2000" dirty="0"/>
          </a:p>
          <a:p>
            <a:pPr marL="180975" indent="-180975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2000" dirty="0" smtClean="0"/>
              <a:t>Cadence : 60 (</a:t>
            </a:r>
            <a:r>
              <a:rPr lang="fr-FR" sz="2000" i="1" dirty="0" smtClean="0"/>
              <a:t>30</a:t>
            </a:r>
            <a:r>
              <a:rPr lang="fr-FR" sz="2000" dirty="0" smtClean="0"/>
              <a:t>) min </a:t>
            </a:r>
          </a:p>
          <a:p>
            <a:pPr marL="180975" indent="-180975"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GB" sz="2000" dirty="0" smtClean="0"/>
              <a:t>Mass/power : </a:t>
            </a:r>
            <a:r>
              <a:rPr lang="en-GB" sz="2000" dirty="0"/>
              <a:t>20 </a:t>
            </a:r>
            <a:r>
              <a:rPr lang="en-GB" sz="2000" dirty="0" smtClean="0"/>
              <a:t>kg/22 W</a:t>
            </a:r>
          </a:p>
          <a:p>
            <a:pPr>
              <a:spcBef>
                <a:spcPts val="0"/>
              </a:spcBef>
              <a:spcAft>
                <a:spcPts val="1000"/>
              </a:spcAft>
            </a:pPr>
            <a:r>
              <a:rPr lang="en-GB" sz="2000" b="1" dirty="0" smtClean="0"/>
              <a:t>Strawman payload : </a:t>
            </a:r>
            <a:r>
              <a:rPr lang="en-GB" sz="2000" dirty="0" smtClean="0"/>
              <a:t>modified version of the STEREO/HI instrument (</a:t>
            </a:r>
            <a:r>
              <a:rPr lang="en-GB" sz="2000" dirty="0" smtClean="0"/>
              <a:t>modifications include </a:t>
            </a:r>
            <a:r>
              <a:rPr lang="en-GB" sz="2000" dirty="0" err="1" smtClean="0"/>
              <a:t>FoV</a:t>
            </a:r>
            <a:r>
              <a:rPr lang="en-GB" sz="2000" dirty="0" smtClean="0"/>
              <a:t> </a:t>
            </a:r>
            <a:r>
              <a:rPr lang="en-GB" sz="2000" dirty="0" smtClean="0"/>
              <a:t>extent) </a:t>
            </a:r>
            <a:endParaRPr lang="en-GB" sz="2000" dirty="0"/>
          </a:p>
        </p:txBody>
      </p:sp>
      <p:pic>
        <p:nvPicPr>
          <p:cNvPr id="11" name="Picture 2" descr="C:\Users\jad41\Desktop\20160302_080901_24h1A_br01_bkg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4" r="8341" b="3254"/>
          <a:stretch/>
        </p:blipFill>
        <p:spPr bwMode="auto">
          <a:xfrm>
            <a:off x="6557309" y="2820272"/>
            <a:ext cx="2191155" cy="212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HI : </a:t>
            </a:r>
            <a:r>
              <a:rPr lang="en-GB" sz="4000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Heliospheric Imager</a:t>
            </a:r>
          </a:p>
        </p:txBody>
      </p:sp>
      <p:pic>
        <p:nvPicPr>
          <p:cNvPr id="20" name="Picture 4" descr="PanelsDeploy_hr"/>
          <p:cNvPicPr>
            <a:picLocks noChangeAspect="1" noChangeArrowheads="1"/>
          </p:cNvPicPr>
          <p:nvPr/>
        </p:nvPicPr>
        <p:blipFill>
          <a:blip r:embed="rId3" cstate="print"/>
          <a:srcRect t="17993" b="5536"/>
          <a:stretch>
            <a:fillRect/>
          </a:stretch>
        </p:blipFill>
        <p:spPr bwMode="auto">
          <a:xfrm>
            <a:off x="7236296" y="4554469"/>
            <a:ext cx="1615409" cy="127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I 10-08-02 B2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3" t="10320" r="-133" b="3939"/>
          <a:stretch/>
        </p:blipFill>
        <p:spPr bwMode="auto">
          <a:xfrm>
            <a:off x="3357485" y="3613469"/>
            <a:ext cx="3662787" cy="24798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9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ad41\AppData\Local\Microsoft\Windows\Temporary Internet Files\Content.Outlook\Y61L0JJP\Lagrange_RS_Block_diagram_16-10-17 (2)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 b="3436"/>
          <a:stretch/>
        </p:blipFill>
        <p:spPr bwMode="auto">
          <a:xfrm>
            <a:off x="179512" y="1700808"/>
            <a:ext cx="5688632" cy="509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0" y="22479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n-GB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n-GB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7744" y="1846053"/>
            <a:ext cx="2376264" cy="46927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8" name="TextBox 5"/>
          <p:cNvSpPr txBox="1"/>
          <p:nvPr/>
        </p:nvSpPr>
        <p:spPr>
          <a:xfrm>
            <a:off x="5868144" y="2199862"/>
            <a:ext cx="2952328" cy="4109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200"/>
              </a:lnSpc>
              <a:spcAft>
                <a:spcPts val="1000"/>
              </a:spcAft>
            </a:pPr>
            <a:r>
              <a:rPr lang="en-US" sz="2000" dirty="0" smtClean="0"/>
              <a:t>The purpose of the IPU is to provide:</a:t>
            </a:r>
          </a:p>
          <a:p>
            <a:pPr marL="180975" indent="-180975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power</a:t>
            </a:r>
            <a:r>
              <a:rPr lang="en-US" dirty="0" smtClean="0"/>
              <a:t> to </a:t>
            </a:r>
            <a:r>
              <a:rPr lang="en-US" dirty="0"/>
              <a:t>the </a:t>
            </a:r>
            <a:r>
              <a:rPr lang="en-US" dirty="0" smtClean="0"/>
              <a:t>FEE </a:t>
            </a:r>
            <a:r>
              <a:rPr lang="en-US" dirty="0"/>
              <a:t>of each </a:t>
            </a:r>
            <a:r>
              <a:rPr lang="en-US" dirty="0" smtClean="0"/>
              <a:t>RS instrument</a:t>
            </a:r>
          </a:p>
          <a:p>
            <a:pPr marL="180975" indent="-180975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thermal control </a:t>
            </a:r>
            <a:r>
              <a:rPr lang="en-US" dirty="0" smtClean="0"/>
              <a:t>for each instrument</a:t>
            </a:r>
          </a:p>
          <a:p>
            <a:pPr marL="180975" indent="-180975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commands </a:t>
            </a:r>
            <a:r>
              <a:rPr lang="en-US" dirty="0" smtClean="0"/>
              <a:t>to control operational modes</a:t>
            </a:r>
          </a:p>
          <a:p>
            <a:pPr marL="180975" indent="-180975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communication link </a:t>
            </a:r>
            <a:r>
              <a:rPr lang="en-US" dirty="0" smtClean="0"/>
              <a:t>between FEE and S/C</a:t>
            </a:r>
            <a:endParaRPr lang="en-US" dirty="0"/>
          </a:p>
          <a:p>
            <a:pPr marL="180975" indent="-180975">
              <a:lnSpc>
                <a:spcPts val="22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 smtClean="0"/>
              <a:t>data </a:t>
            </a:r>
            <a:r>
              <a:rPr lang="en-US" b="1" dirty="0"/>
              <a:t>processing </a:t>
            </a:r>
            <a:r>
              <a:rPr lang="en-US" dirty="0" smtClean="0"/>
              <a:t>for the RS Instruments, except PMI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88640"/>
            <a:ext cx="9144000" cy="1300901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500" b="1" dirty="0">
                <a:solidFill>
                  <a:schemeClr val="bg1"/>
                </a:solidFill>
                <a:cs typeface="Arial" panose="020B0604020202020204" pitchFamily="34" charset="0"/>
              </a:rPr>
              <a:t>IPU : </a:t>
            </a:r>
            <a:r>
              <a:rPr lang="en-GB" sz="4000" dirty="0">
                <a:solidFill>
                  <a:schemeClr val="bg1"/>
                </a:solidFill>
                <a:cs typeface="Arial" panose="020B0604020202020204" pitchFamily="34" charset="0"/>
              </a:rPr>
              <a:t>Instrument Processing Unit</a:t>
            </a:r>
            <a:endParaRPr lang="en-GB" sz="4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82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/>
          <p:nvPr/>
        </p:nvSpPr>
        <p:spPr>
          <a:xfrm>
            <a:off x="143508" y="1268760"/>
            <a:ext cx="8820980" cy="5873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GB" sz="2000" dirty="0" smtClean="0"/>
              <a:t>Analyse </a:t>
            </a:r>
            <a:r>
              <a:rPr lang="en-GB" sz="2000" dirty="0"/>
              <a:t>the impact of </a:t>
            </a:r>
            <a:r>
              <a:rPr lang="en-GB" sz="2000" dirty="0" smtClean="0"/>
              <a:t>the instruments </a:t>
            </a:r>
            <a:r>
              <a:rPr lang="en-GB" sz="2000" dirty="0"/>
              <a:t>on: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the operations </a:t>
            </a:r>
            <a:r>
              <a:rPr lang="en-GB" sz="2000" dirty="0" smtClean="0"/>
              <a:t>concept;</a:t>
            </a:r>
            <a:r>
              <a:rPr lang="en-GB" sz="2000" dirty="0"/>
              <a:t> </a:t>
            </a:r>
            <a:r>
              <a:rPr lang="en-GB" sz="2000" dirty="0" smtClean="0"/>
              <a:t>the </a:t>
            </a:r>
            <a:r>
              <a:rPr lang="en-GB" sz="2000" dirty="0" smtClean="0"/>
              <a:t>flight </a:t>
            </a:r>
            <a:r>
              <a:rPr lang="en-GB" sz="2000" dirty="0"/>
              <a:t>operations ground </a:t>
            </a:r>
            <a:r>
              <a:rPr lang="en-GB" sz="2000" dirty="0" smtClean="0"/>
              <a:t>segment;</a:t>
            </a:r>
          </a:p>
          <a:p>
            <a:pPr>
              <a:spcAft>
                <a:spcPts val="1000"/>
              </a:spcAft>
            </a:pPr>
            <a:r>
              <a:rPr lang="en-GB" sz="2000" dirty="0" smtClean="0"/>
              <a:t>to feed into the system studies. </a:t>
            </a:r>
            <a:endParaRPr lang="en-GB" sz="2000" dirty="0" smtClean="0"/>
          </a:p>
          <a:p>
            <a:pPr>
              <a:spcAft>
                <a:spcPts val="1000"/>
              </a:spcAft>
            </a:pPr>
            <a:r>
              <a:rPr lang="en-GB" sz="2000" dirty="0" smtClean="0"/>
              <a:t>Analyse </a:t>
            </a:r>
            <a:r>
              <a:rPr lang="en-GB" sz="2000" dirty="0"/>
              <a:t>the impact of the operations concept on </a:t>
            </a:r>
            <a:r>
              <a:rPr lang="en-GB" sz="2000" dirty="0" smtClean="0"/>
              <a:t>instrument definition/design.</a:t>
            </a:r>
            <a:endParaRPr lang="en-GB" sz="2000" dirty="0" smtClean="0"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b="1" dirty="0" smtClean="0">
                <a:cs typeface="Arial" panose="020B0604020202020204" pitchFamily="34" charset="0"/>
              </a:rPr>
              <a:t>Key task : </a:t>
            </a:r>
            <a:r>
              <a:rPr lang="en-GB" sz="2000" dirty="0" smtClean="0">
                <a:cs typeface="Arial" panose="020B0604020202020204" pitchFamily="34" charset="0"/>
              </a:rPr>
              <a:t>baseline the architecture/elements of an End-to-End </a:t>
            </a:r>
            <a:r>
              <a:rPr lang="en-GB" sz="2000" dirty="0">
                <a:cs typeface="Arial" panose="020B0604020202020204" pitchFamily="34" charset="0"/>
              </a:rPr>
              <a:t>(E2E) Mission Performance </a:t>
            </a:r>
            <a:r>
              <a:rPr lang="en-GB" sz="2000" dirty="0" smtClean="0">
                <a:cs typeface="Arial" panose="020B0604020202020204" pitchFamily="34" charset="0"/>
              </a:rPr>
              <a:t>Simulator</a:t>
            </a:r>
            <a:r>
              <a:rPr lang="en-GB" sz="2000" dirty="0" smtClean="0"/>
              <a:t>, </a:t>
            </a:r>
            <a:r>
              <a:rPr lang="en-GB" sz="2000" dirty="0"/>
              <a:t>from observed scene to </a:t>
            </a:r>
            <a:r>
              <a:rPr lang="en-GB" sz="2000" dirty="0" smtClean="0"/>
              <a:t>level 1b products.</a:t>
            </a:r>
            <a:endParaRPr lang="en-GB" sz="2000" dirty="0"/>
          </a:p>
          <a:p>
            <a:pPr>
              <a:spcAft>
                <a:spcPts val="600"/>
              </a:spcAft>
              <a:buNone/>
            </a:pPr>
            <a:endParaRPr lang="en-GB" sz="2000" dirty="0" smtClean="0"/>
          </a:p>
          <a:p>
            <a:pPr>
              <a:spcAft>
                <a:spcPts val="600"/>
              </a:spcAft>
              <a:buNone/>
            </a:pPr>
            <a:endParaRPr lang="en-GB" sz="2000" dirty="0"/>
          </a:p>
          <a:p>
            <a:pPr>
              <a:spcAft>
                <a:spcPts val="600"/>
              </a:spcAft>
              <a:buNone/>
            </a:pPr>
            <a:endParaRPr lang="en-GB" sz="2000" dirty="0" smtClean="0"/>
          </a:p>
          <a:p>
            <a:pPr>
              <a:spcAft>
                <a:spcPts val="1000"/>
              </a:spcAft>
            </a:pPr>
            <a:r>
              <a:rPr lang="en-GB" sz="2000" b="1" dirty="0" smtClean="0">
                <a:cs typeface="Arial" panose="020B0604020202020204" pitchFamily="34" charset="0"/>
              </a:rPr>
              <a:t>PMI </a:t>
            </a:r>
            <a:r>
              <a:rPr lang="en-GB" sz="2000" b="1" dirty="0">
                <a:cs typeface="Arial" panose="020B0604020202020204" pitchFamily="34" charset="0"/>
              </a:rPr>
              <a:t>etalon development : </a:t>
            </a:r>
            <a:r>
              <a:rPr lang="en-GB" dirty="0" smtClean="0">
                <a:cs typeface="Arial" panose="020B0604020202020204" pitchFamily="34" charset="0"/>
              </a:rPr>
              <a:t>mitigate discontinued production of Lithium </a:t>
            </a:r>
            <a:r>
              <a:rPr lang="en-GB" dirty="0" err="1" smtClean="0">
                <a:cs typeface="Arial" panose="020B0604020202020204" pitchFamily="34" charset="0"/>
              </a:rPr>
              <a:t>Niobate</a:t>
            </a:r>
            <a:r>
              <a:rPr lang="en-GB" dirty="0" smtClean="0">
                <a:cs typeface="Arial" panose="020B0604020202020204" pitchFamily="34" charset="0"/>
              </a:rPr>
              <a:t> (LiNb0</a:t>
            </a:r>
            <a:r>
              <a:rPr lang="en-GB" baseline="-25000" dirty="0" smtClean="0">
                <a:cs typeface="Arial" panose="020B0604020202020204" pitchFamily="34" charset="0"/>
              </a:rPr>
              <a:t>3</a:t>
            </a:r>
            <a:r>
              <a:rPr lang="en-GB" dirty="0" smtClean="0">
                <a:cs typeface="Arial" panose="020B0604020202020204" pitchFamily="34" charset="0"/>
              </a:rPr>
              <a:t>) etalons on PHI  </a:t>
            </a:r>
            <a:endParaRPr lang="en-GB" dirty="0"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b="1" dirty="0">
                <a:cs typeface="Arial" panose="020B0604020202020204" pitchFamily="34" charset="0"/>
              </a:rPr>
              <a:t>COR optics breadboard : </a:t>
            </a:r>
            <a:r>
              <a:rPr lang="en-GB" dirty="0" smtClean="0">
                <a:cs typeface="Arial" panose="020B0604020202020204" pitchFamily="34" charset="0"/>
              </a:rPr>
              <a:t>build/test a </a:t>
            </a:r>
            <a:r>
              <a:rPr lang="en-GB" dirty="0">
                <a:cs typeface="Arial" panose="020B0604020202020204" pitchFamily="34" charset="0"/>
              </a:rPr>
              <a:t>thermo-mechanically representative </a:t>
            </a:r>
            <a:r>
              <a:rPr lang="en-GB" dirty="0" smtClean="0">
                <a:cs typeface="Arial" panose="020B0604020202020204" pitchFamily="34" charset="0"/>
              </a:rPr>
              <a:t>breadboard, </a:t>
            </a:r>
            <a:r>
              <a:rPr lang="en-GB" dirty="0">
                <a:cs typeface="Arial" panose="020B0604020202020204" pitchFamily="34" charset="0"/>
              </a:rPr>
              <a:t>and </a:t>
            </a:r>
            <a:r>
              <a:rPr lang="en-GB" dirty="0" smtClean="0">
                <a:cs typeface="Arial" panose="020B0604020202020204" pitchFamily="34" charset="0"/>
              </a:rPr>
              <a:t>test its performance in a representative environment</a:t>
            </a:r>
            <a:endParaRPr lang="en-GB" dirty="0">
              <a:cs typeface="Arial" panose="020B0604020202020204" pitchFamily="34" charset="0"/>
            </a:endParaRPr>
          </a:p>
          <a:p>
            <a:pPr>
              <a:spcAft>
                <a:spcPts val="1000"/>
              </a:spcAft>
            </a:pPr>
            <a:r>
              <a:rPr lang="en-GB" sz="2000" b="1" dirty="0">
                <a:cs typeface="Arial" panose="020B0604020202020204" pitchFamily="34" charset="0"/>
              </a:rPr>
              <a:t>“Cosmic ray” scrubbing : </a:t>
            </a:r>
            <a:r>
              <a:rPr lang="en-GB" dirty="0" smtClean="0"/>
              <a:t>develop efficient </a:t>
            </a:r>
            <a:r>
              <a:rPr lang="en-GB" dirty="0"/>
              <a:t>scrubbing algorithm for </a:t>
            </a:r>
            <a:r>
              <a:rPr lang="en-GB" dirty="0" smtClean="0"/>
              <a:t>COR/HI </a:t>
            </a:r>
            <a:r>
              <a:rPr lang="en-GB" dirty="0"/>
              <a:t>to test in a </a:t>
            </a:r>
            <a:r>
              <a:rPr lang="en-GB" dirty="0">
                <a:cs typeface="Arial" panose="020B0604020202020204" pitchFamily="34" charset="0"/>
              </a:rPr>
              <a:t>relevant environment (e.g. </a:t>
            </a:r>
            <a:r>
              <a:rPr lang="en-GB" dirty="0" smtClean="0">
                <a:cs typeface="Arial" panose="020B0604020202020204" pitchFamily="34" charset="0"/>
              </a:rPr>
              <a:t>on </a:t>
            </a:r>
            <a:r>
              <a:rPr lang="en-GB" dirty="0">
                <a:cs typeface="Arial" panose="020B0604020202020204" pitchFamily="34" charset="0"/>
              </a:rPr>
              <a:t>a software emulator of the baselined processor</a:t>
            </a:r>
            <a:r>
              <a:rPr lang="en-GB" dirty="0" smtClean="0">
                <a:cs typeface="Arial" panose="020B0604020202020204" pitchFamily="34" charset="0"/>
              </a:rPr>
              <a:t>)</a:t>
            </a:r>
            <a:endParaRPr lang="en-GB" dirty="0"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112" tIns="1260078" rIns="914112" bIns="115216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0" y="188640"/>
            <a:ext cx="9144000" cy="1070069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Ground &amp; Flight Ops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532906"/>
            <a:ext cx="9144000" cy="1070069"/>
          </a:xfrm>
          <a:prstGeom prst="rect">
            <a:avLst/>
          </a:prstGeom>
          <a:solidFill>
            <a:schemeClr val="tx1"/>
          </a:solidFill>
        </p:spPr>
        <p:txBody>
          <a:bodyPr wrap="square" bIns="252000" rtlCol="0" anchor="t" anchorCtr="0">
            <a:spAutoFit/>
          </a:bodyPr>
          <a:lstStyle/>
          <a:p>
            <a:pPr algn="ctr"/>
            <a:endParaRPr lang="en-GB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4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Pre-development Activities</a:t>
            </a:r>
          </a:p>
        </p:txBody>
      </p:sp>
    </p:spTree>
    <p:extLst>
      <p:ext uri="{BB962C8B-B14F-4D97-AF65-F5344CB8AC3E}">
        <p14:creationId xmlns:p14="http://schemas.microsoft.com/office/powerpoint/2010/main" val="12036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1657</TotalTime>
  <Words>832</Words>
  <Application>Microsoft Office PowerPoint</Application>
  <PresentationFormat>On-screen Show (4:3)</PresentationFormat>
  <Paragraphs>147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Davies</dc:creator>
  <cp:lastModifiedBy>Davies</cp:lastModifiedBy>
  <cp:revision>226</cp:revision>
  <dcterms:created xsi:type="dcterms:W3CDTF">2017-11-27T15:37:27Z</dcterms:created>
  <dcterms:modified xsi:type="dcterms:W3CDTF">2018-01-10T16:07:01Z</dcterms:modified>
</cp:coreProperties>
</file>