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4" autoAdjust="0"/>
    <p:restoredTop sz="93503" autoAdjust="0"/>
  </p:normalViewPr>
  <p:slideViewPr>
    <p:cSldViewPr>
      <p:cViewPr>
        <p:scale>
          <a:sx n="70" d="100"/>
          <a:sy n="70" d="100"/>
        </p:scale>
        <p:origin x="-1116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9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1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0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9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7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9DE9-F95A-45D4-8864-6C41AC4E02F6}" type="datetimeFigureOut">
              <a:rPr lang="en-GB" smtClean="0"/>
              <a:t>2018-01-11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tif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1290"/>
            <a:ext cx="9144000" cy="1685622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0" b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PUNCH </a:t>
            </a:r>
            <a:r>
              <a:rPr lang="en-GB" sz="8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5172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/>
              <a:t>Jackie </a:t>
            </a:r>
            <a:r>
              <a:rPr lang="en-GB" sz="6000" b="1" dirty="0" smtClean="0"/>
              <a:t>Davies: </a:t>
            </a:r>
            <a:r>
              <a:rPr lang="en-GB" sz="4000" b="1" dirty="0" smtClean="0"/>
              <a:t>UK Science Lead</a:t>
            </a:r>
            <a:endParaRPr lang="en-GB" sz="4000" b="1" dirty="0"/>
          </a:p>
        </p:txBody>
      </p:sp>
      <p:pic>
        <p:nvPicPr>
          <p:cNvPr id="12" name="PUNCH-color-fullsize.png" descr="PUNCH-color-fullsiz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695" y="240666"/>
            <a:ext cx="3747679" cy="49885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4894038" y="44624"/>
            <a:ext cx="4186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2018 Solar Missions Forum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23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UNCH-color-fullsize.png" descr="PUNCH-color-fullsiz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175" y="44624"/>
            <a:ext cx="1539329" cy="204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381669" y="332656"/>
            <a:ext cx="630781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b="1" dirty="0" smtClean="0"/>
              <a:t>PUNCH</a:t>
            </a:r>
            <a:r>
              <a:rPr lang="en-GB" sz="6000" b="1" dirty="0" smtClean="0"/>
              <a:t>  </a:t>
            </a:r>
          </a:p>
          <a:p>
            <a:r>
              <a:rPr lang="en-GB" sz="2400" i="1" dirty="0" err="1" smtClean="0"/>
              <a:t>Polarimeter</a:t>
            </a:r>
            <a:r>
              <a:rPr lang="en-GB" sz="2400" i="1" dirty="0" smtClean="0"/>
              <a:t> to Unify the Corona and Heliosphere </a:t>
            </a:r>
            <a:endParaRPr lang="en-GB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2336" y="2348880"/>
            <a:ext cx="8159327" cy="4090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80000" tIns="90000" bIns="90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One of five </a:t>
            </a:r>
            <a:r>
              <a:rPr lang="en-GB" sz="2300" dirty="0" err="1" smtClean="0"/>
              <a:t>Heliophysics</a:t>
            </a:r>
            <a:r>
              <a:rPr lang="en-GB" sz="2300" dirty="0" smtClean="0"/>
              <a:t> Small Explorer (SMEX) missions selected to conduct an 11-month concept (Phase A)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/>
              <a:t>PI: </a:t>
            </a:r>
            <a:r>
              <a:rPr lang="en-GB" sz="2300" dirty="0"/>
              <a:t>Craig </a:t>
            </a:r>
            <a:r>
              <a:rPr lang="en-GB" sz="2300" dirty="0" err="1"/>
              <a:t>deForest</a:t>
            </a:r>
            <a:r>
              <a:rPr lang="en-GB" sz="2300" dirty="0"/>
              <a:t>, from </a:t>
            </a:r>
            <a:r>
              <a:rPr lang="en-GB" sz="2300" dirty="0" smtClean="0"/>
              <a:t>Southwest </a:t>
            </a:r>
            <a:r>
              <a:rPr lang="en-GB" sz="2300" dirty="0"/>
              <a:t>Research </a:t>
            </a:r>
            <a:r>
              <a:rPr lang="en-GB" sz="2300" dirty="0" smtClean="0"/>
              <a:t>Institute (SwRI), Boulder,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/>
              <a:t>Through polarized Thomson-scatter imaging of the transition from corona to heliosphere, PUNCH </a:t>
            </a:r>
            <a:r>
              <a:rPr lang="en-GB" sz="2300" dirty="0"/>
              <a:t>will advance our understanding of </a:t>
            </a:r>
            <a:r>
              <a:rPr lang="en-GB" sz="2300" dirty="0" smtClean="0"/>
              <a:t>(1) how </a:t>
            </a:r>
            <a:r>
              <a:rPr lang="en-GB" sz="2300" dirty="0"/>
              <a:t>coronal structures fuel the ambient solar wind with mass and energy, and </a:t>
            </a:r>
            <a:r>
              <a:rPr lang="en-GB" sz="2300" dirty="0" smtClean="0"/>
              <a:t>(2) the </a:t>
            </a:r>
            <a:r>
              <a:rPr lang="en-GB" sz="2300" dirty="0"/>
              <a:t>dynamic evolution of transient structures in the young solar wind (near the source surface</a:t>
            </a:r>
            <a:r>
              <a:rPr lang="en-GB" sz="2300" dirty="0" smtClean="0"/>
              <a:t>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087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9693" y="332656"/>
            <a:ext cx="69517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0" b="1" dirty="0" smtClean="0"/>
              <a:t>PUNCH Mission Structure</a:t>
            </a:r>
            <a:endParaRPr lang="en-GB" sz="5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944" y="1340768"/>
            <a:ext cx="4694860" cy="426403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ur LEO smallsats…"/>
          <p:cNvSpPr txBox="1">
            <a:spLocks noGrp="1"/>
          </p:cNvSpPr>
          <p:nvPr/>
        </p:nvSpPr>
        <p:spPr>
          <a:xfrm>
            <a:off x="107504" y="-1179512"/>
            <a:ext cx="9207753" cy="1014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6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2672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48768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4864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sz="2600" dirty="0" smtClean="0">
                <a:solidFill>
                  <a:schemeClr val="tx1"/>
                </a:solidFill>
              </a:rPr>
              <a:t>Four LEO </a:t>
            </a:r>
            <a:r>
              <a:rPr sz="2600" dirty="0" err="1" smtClean="0">
                <a:solidFill>
                  <a:schemeClr val="tx1"/>
                </a:solidFill>
              </a:rPr>
              <a:t>smallsats</a:t>
            </a:r>
            <a:endParaRPr sz="260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sz="2600" dirty="0" smtClean="0">
                <a:solidFill>
                  <a:schemeClr val="tx1"/>
                </a:solidFill>
              </a:rPr>
              <a:t>One narrow-field imager</a:t>
            </a: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sz="2600" dirty="0" smtClean="0">
                <a:solidFill>
                  <a:schemeClr val="tx1"/>
                </a:solidFill>
              </a:rPr>
              <a:t>Three wide-field imagers</a:t>
            </a: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sz="2600" dirty="0" smtClean="0">
                <a:solidFill>
                  <a:schemeClr val="tx1"/>
                </a:solidFill>
              </a:rPr>
              <a:t>Synchronized operation</a:t>
            </a: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sz="2600" dirty="0" smtClean="0">
                <a:solidFill>
                  <a:schemeClr val="tx1"/>
                </a:solidFill>
              </a:rPr>
              <a:t>Rapid deep-field imaging</a:t>
            </a: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sz="2600" dirty="0" smtClean="0">
                <a:solidFill>
                  <a:schemeClr val="tx1"/>
                </a:solidFill>
              </a:rPr>
              <a:t>Polarization for 3D inversion</a:t>
            </a:r>
            <a:endParaRPr sz="2600" dirty="0">
              <a:solidFill>
                <a:schemeClr val="tx1"/>
              </a:solidFill>
            </a:endParaRPr>
          </a:p>
        </p:txBody>
      </p:sp>
      <p:pic>
        <p:nvPicPr>
          <p:cNvPr id="12" name="PUNCH-color-fullsize.png" descr="PUNCH-color-fullsiz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0021" y="4509120"/>
            <a:ext cx="1630705" cy="21706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18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Four LEO smallsats…"/>
          <p:cNvSpPr txBox="1">
            <a:spLocks noGrp="1"/>
          </p:cNvSpPr>
          <p:nvPr/>
        </p:nvSpPr>
        <p:spPr>
          <a:xfrm>
            <a:off x="107505" y="476672"/>
            <a:ext cx="3744415" cy="76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6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2672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48768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486400" marR="0" indent="-609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55600" indent="-355600">
              <a:spcBef>
                <a:spcPts val="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Sun-synchronous </a:t>
            </a: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twilight LEO</a:t>
            </a: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Cameras are synchronized &amp; matched in </a:t>
            </a: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wavelength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B measurements: 4-min cadence</a:t>
            </a:r>
          </a:p>
          <a:p>
            <a:pPr marL="355600" indent="-355600">
              <a:spcBef>
                <a:spcPts val="3000"/>
              </a:spcBef>
              <a:buSzPct val="75000"/>
              <a:defRPr sz="5200">
                <a:latin typeface="+mn-lt"/>
                <a:ea typeface="+mn-ea"/>
                <a:cs typeface="+mn-cs"/>
                <a:sym typeface="Helvetica Light"/>
              </a:defRPr>
            </a:pPr>
            <a:endParaRPr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12" y="1412776"/>
            <a:ext cx="4846368" cy="52085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0868" y="332656"/>
            <a:ext cx="7289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0" b="1" dirty="0" smtClean="0"/>
              <a:t>PUNCH Observing Strategy</a:t>
            </a:r>
            <a:endParaRPr lang="en-GB" sz="5000" i="1" dirty="0"/>
          </a:p>
        </p:txBody>
      </p:sp>
    </p:spTree>
    <p:extLst>
      <p:ext uri="{BB962C8B-B14F-4D97-AF65-F5344CB8AC3E}">
        <p14:creationId xmlns:p14="http://schemas.microsoft.com/office/powerpoint/2010/main" val="11646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7182" y="332656"/>
            <a:ext cx="6576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0" b="1" dirty="0" smtClean="0"/>
              <a:t>PUNCH Science Strategy</a:t>
            </a:r>
            <a:endParaRPr lang="en-GB" sz="5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321"/>
            <a:ext cx="9144000" cy="22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9158" y="4512602"/>
            <a:ext cx="455284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0" b="1" dirty="0" smtClean="0"/>
              <a:t>PUNCH Timeline</a:t>
            </a:r>
          </a:p>
          <a:p>
            <a:pPr algn="ctr"/>
            <a:r>
              <a:rPr lang="en-GB" sz="2800" b="1" dirty="0" smtClean="0"/>
              <a:t>Launch 2022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78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-125707" y="41667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6.jpeg" descr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12" y="738544"/>
            <a:ext cx="2744623" cy="112122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8" name="image5.jpeg" descr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7525" y="937374"/>
            <a:ext cx="2532362" cy="72356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" name="Text"/>
          <p:cNvSpPr txBox="1"/>
          <p:nvPr/>
        </p:nvSpPr>
        <p:spPr>
          <a:xfrm>
            <a:off x="4861568" y="4962304"/>
            <a:ext cx="103688" cy="343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457200">
              <a:defRPr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</p:txBody>
      </p:sp>
      <p:pic>
        <p:nvPicPr>
          <p:cNvPr id="20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32614" y="658179"/>
            <a:ext cx="2086145" cy="12819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image9.png" descr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622" y="2794052"/>
            <a:ext cx="1239518" cy="102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10.png" descr="image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32082" y="4110140"/>
            <a:ext cx="1026084" cy="1026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3.jpeg" descr="image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29406" y="2879879"/>
            <a:ext cx="940255" cy="940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3.png" descr="image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39559" y="2879879"/>
            <a:ext cx="1026083" cy="102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4.png" descr="image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2818" y="3151303"/>
            <a:ext cx="1026084" cy="483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6.png" descr="image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69001" y="2957160"/>
            <a:ext cx="1026085" cy="677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7.png" descr="image7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422581" y="3124401"/>
            <a:ext cx="1026085" cy="45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12.png" descr="image1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56485" y="4282744"/>
            <a:ext cx="1273873" cy="701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13.png" descr="image13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445771" y="4209409"/>
            <a:ext cx="1003484" cy="1003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1.tif" descr="image1.ti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38499" y="5656929"/>
            <a:ext cx="1363259" cy="53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4.png" descr="image1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728797" y="5339007"/>
            <a:ext cx="1021524" cy="102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5.png" descr="image5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971973" y="4496437"/>
            <a:ext cx="914402" cy="414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8.png" descr="image8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508055" y="5466927"/>
            <a:ext cx="914402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4.jpeg" descr="image4.jpe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027293" y="5679245"/>
            <a:ext cx="1203065" cy="489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15.png" descr="image15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618038" y="5500285"/>
            <a:ext cx="914402" cy="847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2.tif" descr="image2.ti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38499" y="4361969"/>
            <a:ext cx="819575" cy="83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tif" descr="image3.ti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305469" y="4234212"/>
            <a:ext cx="894261" cy="9538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496944" cy="20882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23528" y="2613608"/>
            <a:ext cx="8496944" cy="39117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160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</dc:creator>
  <cp:lastModifiedBy>Davies</cp:lastModifiedBy>
  <cp:revision>241</cp:revision>
  <dcterms:created xsi:type="dcterms:W3CDTF">2017-11-27T15:37:27Z</dcterms:created>
  <dcterms:modified xsi:type="dcterms:W3CDTF">2018-01-11T03:19:48Z</dcterms:modified>
</cp:coreProperties>
</file>