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866" r:id="rId2"/>
    <p:sldMasterId id="2147483902" r:id="rId3"/>
    <p:sldMasterId id="2147483989" r:id="rId4"/>
    <p:sldMasterId id="2147484001" r:id="rId5"/>
  </p:sldMasterIdLst>
  <p:notesMasterIdLst>
    <p:notesMasterId r:id="rId16"/>
  </p:notesMasterIdLst>
  <p:handoutMasterIdLst>
    <p:handoutMasterId r:id="rId17"/>
  </p:handoutMasterIdLst>
  <p:sldIdLst>
    <p:sldId id="378" r:id="rId6"/>
    <p:sldId id="411" r:id="rId7"/>
    <p:sldId id="413" r:id="rId8"/>
    <p:sldId id="420" r:id="rId9"/>
    <p:sldId id="418" r:id="rId10"/>
    <p:sldId id="442" r:id="rId11"/>
    <p:sldId id="444" r:id="rId12"/>
    <p:sldId id="443" r:id="rId13"/>
    <p:sldId id="441" r:id="rId14"/>
    <p:sldId id="414" r:id="rId15"/>
  </p:sldIdLst>
  <p:sldSz cx="9144000" cy="6858000" type="screen4x3"/>
  <p:notesSz cx="6805613" cy="9944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ernard Jackson" initials="B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876" autoAdjust="0"/>
    <p:restoredTop sz="90929"/>
  </p:normalViewPr>
  <p:slideViewPr>
    <p:cSldViewPr>
      <p:cViewPr>
        <p:scale>
          <a:sx n="80" d="100"/>
          <a:sy n="80" d="100"/>
        </p:scale>
        <p:origin x="-1397" y="-7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1" y="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73DF92D4-52E3-4C2D-8493-FAD0278D605A}" type="datetimeFigureOut">
              <a:rPr lang="en-GB" smtClean="0"/>
              <a:pPr/>
              <a:t>10/01/2018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1" y="9445170"/>
            <a:ext cx="2949099" cy="497205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15AEE651-89DB-4E1A-A122-E009A7C9746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2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6" y="0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736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7" y="4723448"/>
            <a:ext cx="4990783" cy="44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6" y="9446895"/>
            <a:ext cx="2949099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fld id="{2BDBA644-4439-4DFD-9097-FEB0FC395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8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250E7-3CEA-43F3-AA2D-76C460471E5D}" type="slidenum">
              <a:rPr lang="en-US" smtClean="0">
                <a:ea typeface="ＭＳ Ｐゴシック" pitchFamily="34" charset="-128"/>
              </a:rPr>
              <a:pPr/>
              <a:t>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56514" y="9446895"/>
            <a:ext cx="2949100" cy="49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42" tIns="45921" rIns="91842" bIns="45921" anchor="b"/>
          <a:lstStyle/>
          <a:p>
            <a:pPr algn="r"/>
            <a:fld id="{E5D0754C-65B7-460C-B033-4931732B77D6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z="36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76103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89331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402616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787437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594964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939492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422641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882502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4286002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261385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390597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87425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926024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117872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645294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2409432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2650871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8536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2756876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2687052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893525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852475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65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07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22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90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88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035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99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085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85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45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41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39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422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17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5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75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87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241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93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384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10/01/2018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78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m10250_RALSpace_ppt_pag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r>
              <a:rPr lang="en-US"/>
              <a:t>© 2010 RAL Space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m10250_RALSpace_ppt_pag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3545303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m10250_RALSpace_ppt_page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  <a:ea typeface="ＭＳ Ｐゴシック" pitchFamily="8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© 2010 RAL Space </a:t>
            </a:r>
          </a:p>
        </p:txBody>
      </p:sp>
    </p:spTree>
    <p:extLst>
      <p:ext uri="{BB962C8B-B14F-4D97-AF65-F5344CB8AC3E}">
        <p14:creationId xmlns:p14="http://schemas.microsoft.com/office/powerpoint/2010/main" val="152083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0066"/>
          </a:solidFill>
          <a:latin typeface="Arial" charset="0"/>
          <a:ea typeface="ＭＳ Ｐゴシック" pitchFamily="84" charset="-128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828800" indent="-4572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286000" indent="-4572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5pPr>
      <a:lvl6pPr marL="27432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6pPr>
      <a:lvl7pPr marL="32004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7pPr>
      <a:lvl8pPr marL="36576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8pPr>
      <a:lvl9pPr marL="4114800" indent="-4572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10/01/2018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16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347F109-BF42-4057-9412-1B20E032E5F3}" type="datetimeFigureOut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10/01/2018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13B8D10-75E4-42EA-B371-4D1D07774C3F}" type="slidenum">
              <a:rPr lang="en-GB" smtClean="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white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4643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jzyabQ48jYAhWBPhQKHfKnDa0QjRwIBw&amp;url=https://www.ralspace.stfc.ac.uk/Pages/STEREO.aspx&amp;psig=AOvVaw3hgrDZmhujTnoD87S83fiT&amp;ust=1515515038280991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5536" y="476672"/>
            <a:ext cx="777686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60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STEREO</a:t>
            </a:r>
            <a:endParaRPr lang="en-GB" sz="1800" dirty="0" smtClean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lvl="0"/>
            <a:endParaRPr lang="en-GB" sz="1800" b="1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lvl="0"/>
            <a:r>
              <a:rPr lang="en-GB" sz="32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Richard Harrison</a:t>
            </a:r>
          </a:p>
          <a:p>
            <a:pPr lvl="0">
              <a:spcAft>
                <a:spcPts val="600"/>
              </a:spcAft>
            </a:pPr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Principal Investigator STEREO/</a:t>
            </a:r>
            <a:r>
              <a:rPr lang="en-GB" i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Heliospheric</a:t>
            </a:r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Imagers</a:t>
            </a:r>
          </a:p>
          <a:p>
            <a:pPr lvl="0"/>
            <a:r>
              <a:rPr lang="en-GB" sz="3200" dirty="0" smtClean="0">
                <a:solidFill>
                  <a:srgbClr val="000066"/>
                </a:solidFill>
                <a:latin typeface="Calibri" panose="020F0502020204030204" pitchFamily="34" charset="0"/>
              </a:rPr>
              <a:t>Jackie Davies</a:t>
            </a:r>
          </a:p>
          <a:p>
            <a:pPr lvl="0"/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Project Scientist </a:t>
            </a:r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STEREO/</a:t>
            </a:r>
            <a:r>
              <a:rPr lang="en-GB" i="1" dirty="0" err="1">
                <a:solidFill>
                  <a:srgbClr val="000066"/>
                </a:solidFill>
                <a:latin typeface="Calibri" panose="020F0502020204030204" pitchFamily="34" charset="0"/>
              </a:rPr>
              <a:t>H</a:t>
            </a:r>
            <a:r>
              <a:rPr lang="en-GB" i="1" dirty="0" err="1" smtClean="0">
                <a:solidFill>
                  <a:srgbClr val="000066"/>
                </a:solidFill>
                <a:latin typeface="Calibri" panose="020F0502020204030204" pitchFamily="34" charset="0"/>
              </a:rPr>
              <a:t>eliospheric</a:t>
            </a:r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 </a:t>
            </a:r>
            <a:r>
              <a:rPr lang="en-GB" i="1" dirty="0" smtClean="0">
                <a:solidFill>
                  <a:srgbClr val="000066"/>
                </a:solidFill>
                <a:latin typeface="Calibri" panose="020F0502020204030204" pitchFamily="34" charset="0"/>
              </a:rPr>
              <a:t>Imagers</a:t>
            </a:r>
          </a:p>
          <a:p>
            <a:pPr lvl="0"/>
            <a:endParaRPr lang="en-GB" i="1" dirty="0">
              <a:solidFill>
                <a:srgbClr val="000066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00" y="3212976"/>
            <a:ext cx="2403088" cy="522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48889"/>
          <a:stretch/>
        </p:blipFill>
        <p:spPr>
          <a:xfrm>
            <a:off x="2554" y="3732784"/>
            <a:ext cx="9105950" cy="31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7" descr="data:image/jpeg;base64,/9j/4AAQSkZJRgABAQAAAQABAAD/2wCEAAkGBhQSERUUEhQWFRUWGBgYFxgYFxcYGBcaGhgaGRYXFxgXHSYeGRolGhgXHy8hJScpLCwsFR4xNTAqNSYrLCkBCQoKDgwOGg8PGiwlHyQvLCwvLC8sLywsKikqLCovLCwsLCwsLCwvLC0sLCkpLCwsKSwsLCwsLCksKSwpKiwsLP/AABEIALcBEwMBIgACEQEDEQH/xAAcAAABBQEBAQAAAAAAAAAAAAAEAAIDBQYBBwj/xABBEAABAwIEBAMGBQMCAwkBAAABAAIRAyEEEjFBBSJRYXGBoQYTMpGxwUJS0eHwFCNiM/EVcrIHQ1OCg5KiwuIk/8QAGwEAAQUBAQAAAAAAAAAAAAAAAAECAwQFBgf/xAAzEQACAQMCAwUHBAIDAAAAAAAAAQIDESEEEjFBUQUTYaHwIjJxgZGx0RTB4fEjQhVSYv/aAAwDAQACEQMRAD8A8dxvAq1KnTq1KbmU6omm4iA8Cxy9Y+46qvVjjeM1qtKnTqVHPp0wW02udIZucoOkn+WQBfYCBafHzQA1dXF20d0AcSSSQB1pve6RXF0t3QBxJJOqATYz5R4oAakkkgBJKRlOUVSwJKa5pcRbAYapWU1YN4WUbgeCl0xsLSoJ14pXuX9NppVZWQBg8GXHsEVWpHNCt8PwssAi4+XoVNjOGl0Ft3AXA36KjLUpy8DqKWhUKVufMG4TQIjL8RMDsOq0tPCPNrbXP2CG4Vw33TTm+M77N8Pv4qzc4hswDv5+CytRW3SwaEI7YpGZrU3tqPzAmLWNo2R+G4d7ynZ/jAt5n9eqsKLy7mgEwMwiA0HyQ3/BwWkve4EmS2bHuAO25SutfDw8eI4CZgMsNeZiIuIMfy6tKWF944BgAFpiJ/ZDUsHDmBjdiSCZgdYO5RVIOlsOc0vMHoJty/qmVJt8xQprWsLScoI0FzN95GqfUZmvUzA6etj2PdRMptyuh+Yg6yI5jrHjsOqlqUixhBJIESTcGdomVVfHjkQhxTgxhDczSQIBmTOolCYek2CA5wbJljpAOmnnJKta7zIAY0kC2tx+/dQuoAva9tjF2k2i1vGydGdkBG2qASAJDtrxpEiBI/dB4DDUc7nOe4kyC29j3vJHco+vXzOytDcsDUw7MdQgv+HgWaOZwMSZ8DM6p8Xh3bVwJRTZSdaQQD8WjgPRx8IN0zD06b3Ekl2YAtIlv1UuMlzQHtH9vQ3aYiTEHyEqXCVmE5qThBkZSCCwjuLGTp4Iu9t83Arv6KC8s0t8WUtcNCJFxddpUSC1oiXS0BsZT0k9kZRwxOcAwTqDITHYUMAcQYG4mfLvqnd5fDFIK1KoHEZXmNxP6pIylxUwJa0/80T2nvCSTfNY2oTJ48kkkuyPNRJJJIASSSSAEkkkgDpCTR5KSq2ze4USVgdldY1NU+FZJTW7IEWXDsFmK9B4N7CEge85C4S0EG/X5C8dLoD/ALPuDe9xDGmLAuuJHKJEiRImF6nVBzZXiRrmZqNLgG4OlxMXVelSVa8pcBZNwwYyp7ExIaQSI8wdCNNwR5IA8I93IAnbzGoW2q1GZwG5i5o53tJNjpImc1tIMT5ILEMaG7FxlzSB8UmS0gbyTf6XCj1PZ8ZxfdYfky5o9fKhO8sox1fCxJAg7yuYGk4c08xFhr6dVc4+lJmIA6wPL9fBVlZpE5JDiAJjrqfkPVc3ulmEsM7ajVVSKaJKbnZgOUxsf8tDPqn1tRLdN5KrajS4gmplDGXgDN2v1UkOm7nlsnIRBkASRaB1kocPEsDzj2A1AJeTEjp2CtMI0ETlB/Cew6LI4TDk1nBrt5zd/vdaXCs5bEggXtql1FNRVkxFkOxOGlstgW5upjbwUNXBB4Ja0tIEz+EWuYR7MO7IHQBue/SQosZiIjPZu7WzfxhUYzfBDb9DNcQpuAAESHiJhp0zC2t/uisz3v5BBguImQSB8MHX6pnEQDDyGi5JJM32noiHYxrXNc2cwFydNLFX224qy6jw3h2La9sNcxry4zIlw8BsjWVmklj2zlHxHXz7LNMo1C4CQ11Qk2AB8bfRdwoq03mHukGCTpfuoZ0E72fr4jXEsa1GnRqNLWyXi5uf9lzE4b4HxOVvmQTpZLF42vTbmzNqAECwtpppIQbeMODmuNmxYFul941HcIjCbs1n5i5FiKbmgPBLmw6W7wdAocC/mAggg2kDrPnur5xe9l2tDbyW/afNQU8M0UySQ4iCIQq3s2aC5Hh+Iy52liXdTcmW31Gikr8RpvjLynSD8Le4PXunNwgqNdylj4sR4bFM4V7PFjoqglpcJve+iZ/jy3hoR2QVX9nnZjEEeIXEdW4o5ji1ps0wLN0HiJSUanOxGu88DwJdBhcSXeHnQkkl0hAHEkkkAdJT6Y6ifNRroKVAW3EeEvZQo1C05Hh+U7GHkH5KqcEbVxP9um2dA7yMz90E4qSpa+BkL8xqNwIuhWNRdEKtN4sW6MLu56J7BYvJXac2WQWyI3Fte8L0THYxtNucVHOOUi4YBNiJ5dNV47wbEZYW+4fV982ScztxPqB99VBo6qUnSfxQ7V0XFKfI5xX3we33b8zXuLiYDMx1zG8wANNul7nVMRIfBaTDST1eBLiD5T5lBHByCSMwAOWTIAjUAntqOmyLZhgOUNADtTEabDxH0K0Uig2R4/QhzSBIdMTYyCB8u2pVDXxjXOHKQJsdjAvJ8VpsW7MHZtoE9Tc/QiQs+/ACIBuRN+526aLkde4LVT+X1sjsux3LuI38fuUNesXHNlLQcvKJ0bvPWPkjaTi91MtDobIa20NadvE9Ub/TGMsicrjbTmdb7fNFcJwz8zWESGkaR81BOstuOX2N2+ALCYNznZWsDT4a39P3Wm4VwaNRfeVav4KWkGQGvHbNrtG3VHVcZRp2cCIbYC5Pcnb91Vlun7+EUKmqurU8lPieHECGgy6Z8NlXVeFHVokRcxoVsOGcadUDnBojTS5EdVNUwGtVvwk3aBaI1PpdOWnut1N+XmV1rJ03tmv76HmPEeHksIcDYRPQ/cJrsCMl2GwBkT2t8lvuK8OhkuAAdAt9FR4yg0MLXOPQ22TJVJ03tZfpahVFdGffXiqHNZORoBJAkDc/zorbCVWEEw03lxiPGyq6tItdmpk2GWCNRuAESyuYcGsaAQPE7wkqLclYnauWOIa0CSczHAOIjyWbxmCkZ2TawECw1BJOytK9IOAklxECG7CLX6Izh1cBrhUe2CcsGSQI2gWISU5OGUN91FPR4+aRZTfTsRBJ36ETorKliKb6Zim7STb7eSrfaYB+UgtIHLm8ev8AOiGwXEHi0w4wCRuf8h0I6KV0lOCnFWfMW11cucA33jbONuyLp8XDCA5s3iYE9IuLjt22XMPQNOXZg0EAmCLHpCgpVDUu5sRp3HVVr5b5DWlLjwG4sh73Odck/wCI8LbWSRwwbPxETvZcSd4CmlhHz+kkkvQTzkSSSIxeKz5eRrcrQ3lETG57oAHSSSQAkkk80+XNI1iJv4x0QB175ATEpXErYE9IqemVDSFlKxQSNCjixZ4OvC0/CuJkRePNZCirPBVDIAWfXp3yjcoQU1ZnpdDHF1K0aEdNo7o8U3Py6NmCDMm3aI6jzWW4dUiG6wPKd1tcA8im3S1tB0VH/kNSoTjuyldOy6r9rlDV6CjSnFpYbznwIKuDMANE+O5kn5quxXDszY6z/sD4rTU3zsPkP0RFLCs/KPlC5+O+T3N3fEt09UqSskYilw8kBxBmwyzr3lWeDwgY4OjoCtYOE0nat9VMPZyk4RcSZsd1K6dWRI+04cGmZ3FcXbyANAAsNbXsR17+KWN43RDjTfDg69rumOp+ir/aPKzNT/E08munlclZXFVHNrNaRL4j4tN5+X0UlJSle/q37F6jSp1EmjacC4kWGWh2STEyB4TETC2DeNCnSa4MblcQCDtOpjosRR4tmIpvdA5SM1g0Cem+l0L/AMe/uCCZB1O46+B1hS0dRUop7P6Iq+jVeV2v5NR7QYykaZLSRmJy9O/SFzhOBpPpNfUiRqSRvMW3WWxnFX4h5Y7m6RoOsKWpxQNZTpsnNFxsHT37JJVU6m9xTxwHLSyjSUE7O/l68yzrcDe+XyZgQNiNACIjTzCbQ4G1oAe03EwZDm7CDof2Uh9sHwAGfC0cwMdh5IfG8erVXZdS2QHggEjQtne9k2SpLg3cIrU8HZL4lVWwZovIdrMR1HRAYzEgFwNMR1N4UVfihc8tceYnS2xvdAYljSRchztDMtN/hgynQpZvI0knbIRhOIf2nsiZB2kgyBM72UWAw7GgOGZx5iQIkRp5SoMdjsrWU7BxBl+9+vXqpOBDNBJBEFhAOWIEgknzsrDjaDlwFLQ8Sb7l5yuJJhwJPLYC890XwnFyGnKGi5k7D9e3gqCnXfSaQ74Zl7YDiZNiDMaLSeyAGIY9okBxECJiJsNJMH0VedHGFzI6jUYtsbX42C4/qktK32RpAQ4Qd8zXA+cJJP0v/nzRU/WUFhX+h8yJJJLuDhDrRJhJwgwuJIASSS7CAOJLuVdFNADU7Lp3T20CpWYMprkkBxmimphTU8CYTxhiFA5o1KXI7RC0Ps/g5eDGl/0VPhqK2vsvgrFx0IWZrKu2DsbunagtzLXhmFa0S+3c9/DxWtwGLofhcHADmkG3QwRos4cKHkHNGgH87o3A8PLc4mZaR57THcFUtDJQrXeZPHwuY2vruv8ABBnEOI06kBvKydQACSOsXA3QtKjzQapaJ195Aj5zogXYYjcDwvPzUbeFuPQ/ZRTqd5PfN+uhAlZWRtKdakxk+9kAXcahJ9Dr2QdDjrv6mmA9wYXhpbMzJiST3KyOJqe7s50b7kecBHUcRmaam4cHT1ggjVS19RvSUYpLw/I2NO122Xftfh8tYu0LhYwDeCf0WIaxwJIh7j8R6b+Wy9H9r6AfkdsRO/27Lz6vgyx1QEnK5syJPYA9LQs6LSnJHSdnTvTQBQL3uzGTEWNtRNuuvonNe19Yuc6PzRaO3kAhKNWoSCA4sa9ozR/jp3sQPMaK841SZy1KYA8gMxFot5dVZn7MrdfI175AsRi8rQGPLB1iSQf4dOqGw3F4zDmqVJAaTYtF5PhGxKdwvFio2rRrHK4CWEdQYv8AP0U1UU/dscWGT+V3QwT4pdqj7MkHEmwxcWghxJcSA0a6wZ6jso8TWifdy0i5cXdT0HRR0WlxztkASADEXuRJ31+SjdSLsxaWyTBYfG5B3iE1RW7Iosaz+2DcgmQ6Ogh2l+qZg8YH0hTMWOYE738f5CkovFWnmNvdg8smddfopcO1rAC+nmblIDQDcjQDvJ3Tr2W18UxCKtgKcEyHucScpsQ2IJE38vBMwFBjavK6Q9vNJ5mxqSN+3iUPh2ZqjiG3bcyDYdIOusq0fhwGioWtkxIA1EaeNksm4ra3xAEx2Cc5kNeCC4CYMRJ+ffTRTcPxbsO5gplsszB3+V5mPAqGtioyS0GNImAPzf7od1BzqjnNys5QSLkkOEkWB73SpNq0uANX4l7U9pnuJJLp80lBh6tMNbmY4mBe90lWajf3WN2xXI8eIXFJVamNbJgLtzzc6G63/ddbTlcYFb8NwBeYAlMlKwANPBkohnDCdlpsNwtoEuRzaFMRAn0UFtRL3YP7fcLxXMyjeEk7IqnwUnZaTOAYyjZSwcjXA/ic06dAR9T8kr02outzSvj1/Ym+JR0PZ89EUzgrRqR859Aig8yZvbr6pZZBjv6qwuzG/fm/krfkb33RDHYBgtr4BF4r2UjCtxAdMuy5Y01vM9htuhi/TsB/t2W34ZQ95w5zbbnwyncaj4eih1WjhRgnDx4vna/7FmhXk5ZPN6WFgrT4aiRh56EfcfogK2Fyu0V1TINEs0sJ+q5vUVHeN+p01lPTyt0K+sCG6/yENTxVQXD3dNSrCu3l8h33/dV7mRtZSQaayYTDxjHuDZzAwIk2Mb66p+Hxz21WSTBgEdQf3j5KCleLANBMR8R/kruLsQeh+hkJllwAIZgK2YioXOa7S8ze0DWbrWYDg4bhqhkOMGwIOXLaCR+LWekp3Bg33tOYPKY7GBcfI/NZv2ne6liHlji2Khu07VGgwY8HWWh2fpY6mLlLxXhfqR16zjhG7xI97gKLtYaAfEDL9QVjHYJzbuOYS2RpYa+Wi7wX2+NOiKNanmYCSHNs4Xn4TYi50hGPrtrMqGm8OtIFpE7FpusjX6LUaWe6UfZxniv4+djW7M1ULbblLxTKxzXiAC1xlp20NjZ223gqzhjxWD2uMsz2JBAi8B24VjX4extOS0POUa7mbAWsVW0mH3jQ1wpggl7MvLLZ1kR5ptOzg0vr8PM6SM00QYGiWV2mcoGZpBI5hJ0B2/RT18wrBrYcS6QC0hpABjS3p0QD6gdV941xc5gBuB4HpP7I6jXNUNyuh1KRngkwZBkSB0urE077n0syVHTxH4gA3O1xBsTmjYg77pwxhqU3CC3o8QL7DTyUeLw0UXDLJBLnE2tuf2SwOLBpZs0B5jJFpA1m/Y90zbHbdLmKPw1Iuc0B1suZ4MZRaHGfEXHdMZjAcrWAGcxBucsdB5b9kyiHhhEQ4zN7uuc29rKBrJLg1hcDcOaAL9ztH3TtqbdwC6dZwloBD3QHOMxvpOmissLiwxzSR7xrtfACdu/1VZisY4UszDmygte4iINhGY667LuDrscGOBI0aA0gZTHN5Hv0UcoXV2hOOAmq1mbMx05jcE2bJgCNgmGmPeNyGZIuDcRrptp4Jf1NMFwdPMQM2kQbT00PiocNiGsYXtbmDCJd+aDGm0wChJ25ikdbh1am4tNE2/yPiElPW9sTmMMMeKSktX/6L6/yNuzzGuoE+o5Ny2ldaebElHVajgbLyFlqRutTwB9wqleWy0umRVnBdTqD3H86fsuOFrdv54JzYn1TWggR4roOKKp3NpPcffdFU6ZNGtB+E06kW0JLDfqM7UKTIH816o7hDeZ7Pz0ag82j3jfVgUGpdqbl0s/kmm/K4seIE51/T56eC5liY7FKZAPgf51SiD8/9irAhwGRHcj+d1tfYV+anVp9f/s0D7FYsX+q0fsHXy1i3q31B/8A0qWuV6V3ya+9n5NktF2mC4ikQ+O8H90Vg6EvIG+1zKl4xRy13AfmnymfupeGuAd5/dcJUbpRalwV1bx/b0jsaaVSC28evrj6ZUVbzOtx0jtHijK+Fw1PDCXF9apcZXCGRrmbFtxB12UGOw8VqgvrI8CZ27FVWIp80HqrdGatw4owZxs7dDRV+G06eHpVA8Pe5skBwLR2LYkEEga3M6QqnEgkbndDYTNJAOojRxt5eCIyktmeqJtbroRI0PCsfJohpyvhoBIBAtlJjeCTbuFF7a8OZTdy7sa4mblwfBLj1IMz4oTg7S+naA+mSWHwvB7GYUXEcT70FzzLjM3uD0gdD5K/oK8aUtkVzz68SKrByVyin9/knU3lpBaSCNCLR5pg9Rr5JwOul/Pv9l1rM0s6PHTlio0OB1cLP166FWmCfSqF2Q8zpnNAiQYtvtosvujeDEe/YCdTE+UD1hYPaPZNCdKVSmtskm8cHbw/FjW0XaNanNRk7pu2SsqcOPvXTDQ34iYiJtrr+6l/G6nTIaDzDls6BtOn7Kz4vgiMzjqRa02iJj5IWjg4q035hdgBvIgtFgNj+i51Vd0bt8vM7ek7ofw2h75tQlwJP4CSYGpA3/gRApj3eWwJEBgH4j8JB6pYHDe5eWtknLmDyeWJ3ndS0myXEv5gZm8ZrFszqIkR3UE5Xk7cMW9emTAGHpPphuYQ64kluYgk6bQLn5JlOu6sSKRkE88SAJP03UgxHvazRfMJAta9zHfT5ptThtSlTNSGtbJ5iRnfJGw+ilx/txYDcfQgED4Iacsy0zq4dL7KQNNMHIWteNbWOwP1UVCtUId/azZrjcgREHp1Tq+Jii0zPMBIbrlOt7g6hLZ4iKNrYR7g5zgA4CcsZpg7BE0cKA2REAtJbvGp106QlQqCrLi6ZuGgQYF4J6aeKhbiSZgFragEmRJuYb279k1uTx09fkC0PCqrr+6YdbltztskqrE8TexxbpFrvM6dhCSaqVRrFvXzG5PMUk5lMnTYT8k1deebDmG60HBKsELPBW3CqsEKvqI3gKjY1Gyf54pB0Eg9vX7JjXS0Edv0KcHAxPda+lnuoxfgivJWbOZbHqi+F4nJWpPdo2o2bfhJh3pKFymT3P1+64DLf5spakFOLi+asNTsx9ajBc0fhLm201tfuml+naEVxIzVe4fjyv0/M0E+pKFa2Rp19Pum0p7qak8XQrWTrmQbdD6Xsj/Z3F+7xDSesakajX5wg/6d0z3kzbxXRAMki0ehlVdTqqDpyjvV2muv5JKcJblg1Pthy1RH4mgzeTqL/JBYLGDMCN/rugON+0PvxT5YLG5Zmc2l9Lfun8CwRfNRxyUmXc4/QdT/ADVcjqKP6io3HmdZpK0aVG0y4x+CLnPqCA3IC4kgXAyxPh9VQV4LtdVeYribK9N1NvK3adZGjj3TeE8PZTkVHNqF0WLZy9wTff0VZ1KdGO1XbWPj8PArT0dWcnJq18/Ao6JIMTl1kjp2RtNvLA/WbH7lXWKFENP9tmYWIA3/AJHhKg4g+iKmQ0xDIBgkXAGYRPVI61/9WQrSzul1KjC8TNFr4AMkDWImZOnYI3BcJ96w4gDT4m9Qbkhx3DtkFgqb217EZcwJmILQ4EDqbALUYvEOAOkEEWFiOydKu6U4yguLV34dLDlpZOLT4mGxNPK9zfyuI8tlH28/VFcTH9wnSQ0xpsJ9ULH88V6BRlvpxl1SOdmtsmhT9p8lJhqmV7T+VwPkCCmFvqLx3Ern7fLdPaUlZjU7M1/HWhpmSGyJI0aJsFUswNGc7WzOlz84i37K9aBVotLrgsaY7gdfEFU7qWTM5jXCBoTbrp0Xl9O8L075Tsej6We+CYLXbaKhIMkzEANGnYrjwHA5GNcIJOreozSNYK5zPD3Op6tsQ6BvpI6/NMwbX5W04ygAWMXAmwJCtWsvgXCLh1csYAIZINwMxLvzFztNNFY4jFh9NzLcsEkggGZIyja5lZyjxB7DlNmFxuesxrp0VhEU5Ds+cwXDbTQbqSpS9q7DDCeGVRyMquZd2UT+EASbiwuo+PcRzF4psc3YkgZY7eMIai92Jc3NDGSQTA5o8kXjcK4AxUcXCAAPha3c90WjGonLj05cQ8RmEo+5Y5wflbUyy4Dmy7j/AB0Q2JawZaWcOBJcS87a2I0cRaFE1zzTGQkmecvm8aNEbeHzVXW4qQ/mGfJoCBE76bT9FPClKUm7+uRHKcY5Y+oYJ5d+rvJJIYgG72guNz8Q1uNO0LqtZ6C7l1MUkkktw84EjMHVgoNPY6E2SurAbPhuNBaQTsrIEOi4+f8AOyw1DGwjG8WPVRqtWpQ2U7COCbuzXgtGr9th9yu0eI0GOBczOOhcQPDlIPqsY/ip6od/ED1ULepn7038sfYdtiuRuOMe0VN1TNTY1jYAa0fhAHwybmFV1PaE9VlXYslNFUlR/pE/eyLuNE/jZO6VLGOeQGySTAAuSToAN1SUmlav2X4BnBr1nGlQpXL7guI0awi8z0vNhfQ7iKwhbh/AuBuqTUrTTosu8kEE/wCLRqT+vVLjfHjVIYxpp0qdmM0NvxOH5vp8yYOL+19Sq8e7c6lTaIY0OMxpLz+In5bdSab36jkkltj/AGaWlV2pSLSliT1Wj4dXcynnPxP/ANMHWN3ntsO/gs5wfDB81Kn+lTu7q4n4abe59BJV5RxpeS4xfYWAEQGjsBZZ1eKir2ydFS/yrauHP8fn+QzC4Z7qtK5gvaHfPU9okKkxPEve1nOAJzOJt3Mj7BaThdW7nbNpvPplHq5ZJ2Ac1+WOQnXcg91DRttakSbL1X0Vv3/gtsPWYdJ6gk26Eeit8BUEZKkkEy3ctJ1jqOoVU0hstAmGyOlu/WETgaxIzMEQ49SNBePH6qvJtZRYnRjJWLStw1sQ+SJgWmAdCD0VPiuBiYpPk7B1vk79UUPaTO/3RBDXwMwuWuI1A3HVOq4ZzXiQOQAdA7/Kd5H8spqGo1Gk9qErLo8r14mVX0VOs9tRe116+uhQYjDuYYe0tO4I+ijj53WsqOa//UADYgHYlAVOBNqAupOi9mm48Cdfqug0vb9KeK62vrxX5Xn8TC1HY9WGaeV5hnAcUTRbpDZkETaZ+6hxvE6DnZnD4TEQfk3sg8Ex9FxY8PaJvl7iLkbR0VPxKq0Pu0wDyyIsSfMrC1OnhLVzcXdN3TXjk6PsxPuI7lZ8Ppg2WIxecw2kGAaQLunYXusxxKrVe2WuILS6NrfYKF2POdoaTJHXaLWGkgoXEYh0CSGtmLCTfr9FHSoOMr4NVJJWJcDhqryM4GW7hmIDZPT0srZuCyw0QLEAC4I1vOhj6qOth2Cm1rS0EcwHwzrM6yLKEVXuzs0LQCIsctreP6olJzysIUKr8RYxgtAJIFh01tooOH8SLqUuklpuI2I5ZPSdt0OOYlp53AkiZgCRYgfi0VZVe4OqcvKTezvJ1tPPqnwoxaa5gyx4jjS4APJaHkOPIA2QTbbMYj5rP8Qou95mfcEmC0Q0xGkW6Iis+q9jQGuhskOk36kX9VPQwpc0Z2vdynKCRlaZ8bfeVcppUlyIJrvMBFHh1V7Q5jabWkWF7JInD8RytALy2BGUaDtcJKs5Vb4SJrHmiSSko1ss2BkRcTHcdCuoPNiNJJJAHZXWyTCakgBz2kEg6hNSTmtQB1jUXQoJYehM38O91s/ZDhHu4xlZ3u6NPQkAmoYIysB13+0QSIZSvhCg3s97MhzTXxB93h2ak6vP5WbmdPpuRD7R+0hrkNaPd0WWp0xoBpLosXfTQd5vaz2pOKeCA5lNo5WEgwfxOMAST6LL1aqiWcIUlOJRXDMO6vUaxup1JsGgXc5x2aBJJVaxpJgXKv8AFRhaf9O3/VfH9Q4fhGooA9rF3eBsiSS4EsJyvYLxXEWnLTpf6VOcvV5PxVHdzsNhARWGxVoWcZUhHUKyo1aVzq9DVUY7Wbjhz4w1R3U02epef+kIevTaQJ0PTZDDFe7wlEH/ALx9R/k3KxvqHIelxG/bdZk6Ur4NCjndLq35Y/Ylr8TNOCfnvAMHTsUynxXlkkbkRqJ0003PmUNiMawZmuEg/wAjwXMPhgMrnt7X+HsZG8CFIqcVG7RYJcLWIeHbuG40vECVouHcTGX3dR2YGS10GQPPpoQqplBtRro5Q3M0iJPhPjBsoMHiHtLTUbA0BsBa0kdwAopWle30I6lNTVmaDGUABlcJ3bexHUHpKHrMbM5i0lgEC22vin0caBarHuz8Lt2HQx2NpEplXDPa/mMCxaQZmbAAxofvCr7LK64EMJZ2z4/f1zR1uJcGh0nKQJIuR01vHqq3FXdmgZjyuGWc4vcePpZWLqc5zzgAXtH8uq1lZwNNxkC+gzTN7wLeIS01xaLKSIX0IqZmMOmUFsZg4dG7GPsnUn2GVsHMLiBBBh2YG10RhaRD7gm5MEFtviv+q5gagLy0nM1/NebQY10MaSPNTOWOthxFToODoqFus6gS025ZOxS4kwNhwJ5gBaxJMXLo3n0ReNpg1JeOZsZZkiIgCIhBYnB56rpIDWxuJ/8AboZmEkJXab6CFXRfWfWLGyHm3L06kjteUfxRnu6eWmSS/K1wPXXTrpdPwHDMrnTIJkDLpB6byp8Jh+Yl0jQDNlk21A+6mnUjuuuC8xEmVzeGVC1gfUAiwGpgmdeitsJw5tMFrbA3t2PouDDNaWvhzmuIAaDv1MbKzZXpkSRGoiZJPTKq9WtJrHAW1iKphWE3gnwn1XEfnp/k9D+iSp95LxEueFJJJLvTzYcxhOgmxPkLlNSSQAkkk4OsQgBNCKo0kPTW8/7PuD4Ks2o7GVm03Mc3K1z2sa9sEnW5uIMduqiqSsKlci9nvZxgp/1OL5MO34R+KsdmtG4+vYSUF7Qe0T8S8SAxjbU6Y+Fg08zpJ+gACZ7Q+0T8TUzOhrG2psHwsb0Hewk79gABQ1aqitfCFJcUS1xaYkdDI+YQ4TRdW/BOGtdmq1pFClBfFi9x+Gk3/J3oASnu0UIFcOYMLSGId/qvn+nadtjXI6DRvU32VG+sZmZOpKJ4pxJ1aoXviTAAFmtaLNa0bNAsFXPciMb5Yt+gXSrSrLD1FR0X3VvwymalRjBq9zWj/wAxA+6jqwNPTamyyabj78po0/8Aw6FMHxeDUd/1qofiVL7TY8PxdcjT3jmt/wCVpyN9GhUr66qxpXNShrNkUg84hXVDjgLGtIECAdvp8/IrKCspadVFTTqSyW6euybNvFCDAIgmQ+0+DgfCNkXWxQmcrjb4mgG3hOvqsfgMXldJNt7TPaFd4bHUnWlzJPkO8LOq6fa8I0qdVVFgNqVGuAyhxbv0J1By6T+qu+HuYaTWOBLDpYgstMj7hVNWhUYCKclrr6GAY8VHhhiGgwCAew163KrPK9l+YVKamrMt8W99N7gabi0AEPEkEHeN91EaeY5Za1sWtBHi1LBcWd/p1mOLSYnUt2zROnbdSY2g8E8gIOjhpGxB/VRyhbK+5HCbT2T4/f1zQ1zgwEkzpmMGbWHLuFWU8XOaWhwa6WAN1/S027ol9Co0ZXBsHQHf5FM/o6oaGwBBFvHuiO1cX69YLAdhmxzFsOc34TeY6AIHEVnAWc1pLjDco5BYTG5+eqccLWJLqj8jbCGmSe0oVnCDmc4AmNtZ8ZSwUb3bQodXJhhY4Axfqe4tp1XKjQ85suYg6kzlPZoE+SjqYeq4ieXYSIt4akpCg5rwc7h2ix8ogfskSXUCeviD7vI6xiI6zodLBBU3vawbkaRYibGe6c7CPcTEkOIlxAkDzumObSpGbk3ubxffonxSSssgcfiKIMPe7NvDSRPzSVW/2kIJDW22nVJWVp59H9V+CLvYdTBuN9IXEkl055yECs33Rbk58055NhHwxoh0kkAJdASSQBIaZCe2qkkmtXFOmoSo11JJawB3CeHOr1WUmRmeYE6DqT4CT5I3jXEGnLSoyKNKQ2bF7j8dVw/M7psAAkkoXmQvIpaj1CSkkp0NHMWl9iW//wBlJx0p56p/9Jjn/VoXElHW91ioqalcm51Nz47oZ9ZcSSxSJN8hzainpvSSSSRcozYVSqIyjUSSVSaOg0tRmg4bxkiBJHqPkrzC49j7Ob5j9Eklj6ijHija4otcM9pHLDvKPqFMagggk5T/APE9R+iSSyPcnghnBSwyJ9FrTlfBBuLbbHSyHqVGTE/XToEklNKmlNpDKEnOCk+hM/FMid/Pv0XTjKZg+l7LiSZ3SsT7SKtiodYTeZMdNPBBY/jopzNj0AKSSmoUozkkxUjO4/2ne8ctvVUNfGOJJJMnXukkugo0YQxFGfqasksAprpJJK1tRl97Lqf/2Q=="/>
          <p:cNvSpPr>
            <a:spLocks noChangeAspect="1" noChangeArrowheads="1"/>
          </p:cNvSpPr>
          <p:nvPr/>
        </p:nvSpPr>
        <p:spPr bwMode="auto">
          <a:xfrm>
            <a:off x="215900" y="-15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GB" altLang="en-US" smtClean="0">
              <a:solidFill>
                <a:srgbClr val="000000"/>
              </a:solidFill>
            </a:endParaRPr>
          </a:p>
        </p:txBody>
      </p:sp>
      <p:pic>
        <p:nvPicPr>
          <p:cNvPr id="3075" name="Picture 4" descr="http://www.helcats-fp7.eu/images/helcats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032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215900" y="2447925"/>
            <a:ext cx="8763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Arial" charset="0"/>
              <a:buChar char="•"/>
              <a:defRPr/>
            </a:pPr>
            <a:r>
              <a:rPr lang="en-GB" altLang="en-US" sz="1800" i="1" dirty="0" smtClean="0">
                <a:solidFill>
                  <a:srgbClr val="000000"/>
                </a:solidFill>
              </a:rPr>
              <a:t>to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catalogue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 both transient (CMEs) &amp; background (SIRs/CIRs) solar wind structures imaged by the STEREO/</a:t>
            </a:r>
            <a:r>
              <a:rPr lang="en-GB" altLang="en-US" sz="1800" i="1" dirty="0" smtClean="0"/>
              <a:t>HI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 instruments, including estimates of their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kinematic properties 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based on a variety of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established modelling techniques and the prototyping of other, more speculative, approaches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;</a:t>
            </a:r>
          </a:p>
          <a:p>
            <a:pPr>
              <a:buFont typeface="Arial" charset="0"/>
              <a:buChar char="•"/>
              <a:defRPr/>
            </a:pPr>
            <a:endParaRPr lang="en-GB" altLang="en-US" sz="1800" i="1" dirty="0" smtClean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altLang="en-US" sz="1800" i="1" dirty="0" smtClean="0">
                <a:solidFill>
                  <a:srgbClr val="000000"/>
                </a:solidFill>
              </a:rPr>
              <a:t>to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verify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 these kinematic properties, and thereby assess the validity of these techniques, through comparison both with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solar source 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observations and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in-situ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 measurements at multiple points throughout the heliosphere; </a:t>
            </a:r>
          </a:p>
          <a:p>
            <a:pPr>
              <a:buFont typeface="Arial" charset="0"/>
              <a:buChar char="•"/>
              <a:defRPr/>
            </a:pPr>
            <a:endParaRPr lang="en-GB" altLang="en-US" sz="1800" i="1" dirty="0" smtClean="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GB" altLang="en-US" sz="1800" i="1" dirty="0" smtClean="0">
                <a:solidFill>
                  <a:srgbClr val="000000"/>
                </a:solidFill>
              </a:rPr>
              <a:t>to assess the potential for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initialising advanced numerical models 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based on the derived kinematic properties of the transient &amp; background solar wind structures;</a:t>
            </a:r>
          </a:p>
          <a:p>
            <a:pPr marL="0" indent="0">
              <a:defRPr/>
            </a:pPr>
            <a:r>
              <a:rPr lang="en-GB" altLang="en-US" sz="1800" i="1" dirty="0" smtClean="0">
                <a:solidFill>
                  <a:srgbClr val="000000"/>
                </a:solidFill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sz="1800" i="1" dirty="0" smtClean="0">
                <a:solidFill>
                  <a:srgbClr val="000000"/>
                </a:solidFill>
              </a:rPr>
              <a:t>to assess the </a:t>
            </a:r>
            <a:r>
              <a:rPr lang="en-GB" altLang="en-US" sz="1800" i="1" dirty="0" smtClean="0">
                <a:solidFill>
                  <a:srgbClr val="FF0000"/>
                </a:solidFill>
              </a:rPr>
              <a:t>complementarity of using radio observations 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to detect structures and diagnose processes in the heliosphere (in particular Type II radio bursts and interplanetary scintillation) in combination with </a:t>
            </a:r>
            <a:r>
              <a:rPr lang="en-GB" altLang="en-US" sz="1800" i="1" dirty="0" err="1" smtClean="0">
                <a:solidFill>
                  <a:srgbClr val="000000"/>
                </a:solidFill>
              </a:rPr>
              <a:t>heliospheric</a:t>
            </a:r>
            <a:r>
              <a:rPr lang="en-GB" altLang="en-US" sz="1800" i="1" dirty="0" smtClean="0">
                <a:solidFill>
                  <a:srgbClr val="000000"/>
                </a:solidFill>
              </a:rPr>
              <a:t> imaging observations</a:t>
            </a:r>
            <a:endParaRPr lang="en-GB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2457450" y="244475"/>
            <a:ext cx="6686550" cy="1447800"/>
          </a:xfrm>
        </p:spPr>
        <p:txBody>
          <a:bodyPr/>
          <a:lstStyle/>
          <a:p>
            <a:r>
              <a:rPr lang="en-US" altLang="en-US" sz="2800" dirty="0" smtClean="0"/>
              <a:t>HELCATS: </a:t>
            </a:r>
            <a:r>
              <a:rPr lang="en-US" altLang="en-US" sz="2800" dirty="0" err="1" smtClean="0"/>
              <a:t>Heliospheric</a:t>
            </a:r>
            <a:r>
              <a:rPr lang="en-US" altLang="en-US" sz="2800" dirty="0" smtClean="0"/>
              <a:t> Cataloguing, Analysis &amp; Techniques Service</a:t>
            </a:r>
            <a:br>
              <a:rPr lang="en-US" altLang="en-US" sz="2800" dirty="0" smtClean="0"/>
            </a:br>
            <a:r>
              <a:rPr lang="en-US" altLang="en-US" sz="2000" i="1" dirty="0" smtClean="0"/>
              <a:t>(www.helcats-fp7.eu)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GB" altLang="en-US" sz="2800" dirty="0" smtClean="0"/>
              <a:t/>
            </a:r>
            <a:br>
              <a:rPr lang="en-GB" altLang="en-US" sz="2800" dirty="0" smtClean="0"/>
            </a:br>
            <a:r>
              <a:rPr lang="en-GB" altLang="en-US" sz="2800" dirty="0" smtClean="0"/>
              <a:t> </a:t>
            </a:r>
            <a:br>
              <a:rPr lang="en-GB" altLang="en-US" sz="2800" dirty="0" smtClean="0"/>
            </a:br>
            <a:r>
              <a:rPr lang="en-US" altLang="en-US" sz="2800" dirty="0" smtClean="0"/>
              <a:t>	</a:t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r>
              <a:rPr lang="en-US" altLang="en-US" sz="2800" dirty="0" smtClean="0"/>
              <a:t/>
            </a:r>
            <a:br>
              <a:rPr lang="en-US" altLang="en-US" sz="2800" dirty="0" smtClean="0"/>
            </a:br>
            <a:endParaRPr lang="en-US" altLang="en-US" sz="2000" dirty="0" smtClean="0"/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r="10829"/>
          <a:stretch>
            <a:fillRect/>
          </a:stretch>
        </p:blipFill>
        <p:spPr bwMode="auto">
          <a:xfrm>
            <a:off x="2400300" y="1500188"/>
            <a:ext cx="62198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70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5877272"/>
            <a:ext cx="3888432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352" y="223591"/>
            <a:ext cx="862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NASA’s STEREO mission: The 3D Sun &amp; Sun to Earth studies of solar ejecta</a:t>
            </a:r>
            <a:endParaRPr lang="en-GB" sz="3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4039" y="1313071"/>
            <a:ext cx="336832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Earth-Sun-S/C angles (11/1/2018):</a:t>
            </a:r>
          </a:p>
          <a:p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= 121.8</a:t>
            </a:r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B = 124.1</a:t>
            </a:r>
            <a:r>
              <a:rPr lang="en-GB" sz="18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https://stereo-ssc.nascom.nasa.gov/temp/764187179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3798" r="2015"/>
          <a:stretch/>
        </p:blipFill>
        <p:spPr bwMode="auto">
          <a:xfrm>
            <a:off x="179512" y="1268761"/>
            <a:ext cx="4217355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352" y="4725144"/>
            <a:ext cx="5091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Launch Oct 2006 - 11 years science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Superior conjunction phase: 2014/15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STEREO-A fully operational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STEREO-B  daily attempts to recover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Further mission extension approved by the Senior Review (to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UK role - PI instrument (HI) &amp; all camera systems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201711_hi1a_1_25_m5_stardiff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3055" y="2203977"/>
            <a:ext cx="3647417" cy="39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5877272"/>
            <a:ext cx="3888432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HI Science Exploitation</a:t>
            </a:r>
            <a:endParaRPr lang="en-GB" sz="3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48784"/>
            <a:ext cx="4968552" cy="5801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298 publications (Sept 2017)</a:t>
            </a:r>
          </a:p>
          <a:p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15 PhD theses</a:t>
            </a:r>
          </a:p>
          <a:p>
            <a:endParaRPr lang="en-GB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CME onset, propagation, evolution and impact (science and space weather)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CIR/SIRs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Stellar variability,                                                                                incl. novae, exoplanets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Cometary physics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Interplanetary dust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Asteroids and planets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FFFF"/>
                </a:solidFill>
                <a:latin typeface="Calibri" panose="020F0502020204030204" pitchFamily="34" charset="0"/>
              </a:rPr>
              <a:t>F-corona</a:t>
            </a:r>
          </a:p>
          <a:p>
            <a:pPr>
              <a:spcAft>
                <a:spcPts val="600"/>
              </a:spcAft>
            </a:pPr>
            <a:r>
              <a:rPr lang="en-GB" sz="2000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[See HI website]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9166" r="9199" b="14300"/>
          <a:stretch/>
        </p:blipFill>
        <p:spPr>
          <a:xfrm>
            <a:off x="5394611" y="481430"/>
            <a:ext cx="3641884" cy="4315722"/>
          </a:xfrm>
          <a:prstGeom prst="rect">
            <a:avLst/>
          </a:prstGeom>
        </p:spPr>
      </p:pic>
      <p:pic>
        <p:nvPicPr>
          <p:cNvPr id="1026" name="Picture 2" descr="debris seen after dust ima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35770"/>
            <a:ext cx="2761581" cy="276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11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5877272"/>
            <a:ext cx="3888432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  <a:ea typeface="ＭＳ Ｐゴシック" pitchFamily="8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00184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524" y="572948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M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onthly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CMEs rate per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day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(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a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 HI-A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and (b)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HI-B. (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c) C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orresponding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rate from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LASCO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CDAW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catalogue.  (d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Monthly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sunspot number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 (Harrison et al., 2017,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Solar Phys.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Under review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)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[778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&amp;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732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CMEs for HI-A </a:t>
            </a: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</a:rPr>
              <a:t>&amp;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B, </a:t>
            </a:r>
            <a:r>
              <a:rPr lang="en-GB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2007-2014]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5877272"/>
            <a:ext cx="3888432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36" y="200048"/>
            <a:ext cx="544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STEREO/HI Event list </a:t>
            </a:r>
            <a:r>
              <a:rPr lang="en-GB" sz="28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HIGeoCAT</a:t>
            </a:r>
            <a:endParaRPr lang="en-GB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2715"/>
            <a:ext cx="6787430" cy="439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08920"/>
            <a:ext cx="5146228" cy="3903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723268"/>
            <a:ext cx="4248471" cy="567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8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627784" y="5877272"/>
            <a:ext cx="3888432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smtClean="0">
              <a:solidFill>
                <a:srgbClr val="000000"/>
              </a:solidFill>
              <a:ea typeface="ＭＳ Ｐゴシック" pitchFamily="8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352" y="223591"/>
            <a:ext cx="8620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NASA’s STEREO mission: The future, and synergy with Solar Orbiter</a:t>
            </a:r>
            <a:endParaRPr lang="en-GB" sz="3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2" descr="https://stereo-ssc.nascom.nasa.gov/temp/764187179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t="3798" r="2015"/>
          <a:stretch/>
        </p:blipFill>
        <p:spPr bwMode="auto">
          <a:xfrm>
            <a:off x="130292" y="3140968"/>
            <a:ext cx="4217355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184" y="1340768"/>
            <a:ext cx="4320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Continued off-Sun-Earth  synergy with near-Earth instruments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S.O. launch in Feb 2020, offers multi-angle opportunities with context ‘global’ solar and </a:t>
            </a:r>
            <a:r>
              <a:rPr lang="en-GB" sz="18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heliospheric</a:t>
            </a: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imaging, including tracking of events seen by S.O. and Parker Solar probe.</a:t>
            </a:r>
          </a:p>
        </p:txBody>
      </p:sp>
      <p:pic>
        <p:nvPicPr>
          <p:cNvPr id="3074" name="Picture 2" descr="Image result for STEREO NASA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/>
        </p:blipFill>
        <p:spPr bwMode="auto">
          <a:xfrm>
            <a:off x="4347647" y="3429000"/>
            <a:ext cx="469317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1340768"/>
            <a:ext cx="4320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No real consumable or station-keeping issue and instruments in good health (STEREO-A)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Spacecraft returning to ‘prime’ locations – e.g. STEREO-A at L5 in 2020, near Earth in 2024</a:t>
            </a:r>
          </a:p>
        </p:txBody>
      </p:sp>
    </p:spTree>
    <p:extLst>
      <p:ext uri="{BB962C8B-B14F-4D97-AF65-F5344CB8AC3E}">
        <p14:creationId xmlns:p14="http://schemas.microsoft.com/office/powerpoint/2010/main" val="34393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28800"/>
            <a:ext cx="8784976" cy="544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400"/>
              </a:spcAft>
            </a:pP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The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RAL STEREO/HI Post Launch Support (PLS) team comprises elements of the following staff members:</a:t>
            </a:r>
            <a:endParaRPr lang="en-GB" sz="2000" dirty="0">
              <a:solidFill>
                <a:prstClr val="white"/>
              </a:solidFill>
              <a:latin typeface="Calibri"/>
              <a:ea typeface="+mn-ea"/>
            </a:endParaRP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Principal Investigator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 –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Professor Richard A. Harrison;</a:t>
            </a:r>
            <a:endParaRPr lang="en-GB" sz="2000" dirty="0">
              <a:solidFill>
                <a:prstClr val="white"/>
              </a:solidFill>
              <a:latin typeface="Calibri"/>
              <a:ea typeface="+mn-ea"/>
            </a:endParaRP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Project Scientist/PRO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 –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Dr Jackie A. Davies;</a:t>
            </a: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 smtClean="0">
                <a:solidFill>
                  <a:prstClr val="white"/>
                </a:solidFill>
                <a:latin typeface="Calibri"/>
                <a:ea typeface="+mn-ea"/>
              </a:rPr>
              <a:t>Support Scientist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– 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Dr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David Barnes;</a:t>
            </a:r>
            <a:endParaRPr lang="en-GB" sz="2000" dirty="0">
              <a:solidFill>
                <a:prstClr val="white"/>
              </a:solidFill>
              <a:latin typeface="Calibri"/>
              <a:ea typeface="+mn-ea"/>
            </a:endParaRP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Instrument Manager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 –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Dr Chris J. Eyles;</a:t>
            </a: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Calibration Scientist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– 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Dr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S. James Tappin;</a:t>
            </a:r>
            <a:endParaRPr lang="en-GB" sz="2000" dirty="0">
              <a:solidFill>
                <a:prstClr val="white"/>
              </a:solidFill>
              <a:latin typeface="Calibri"/>
              <a:ea typeface="+mn-ea"/>
            </a:endParaRP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Data/Software Manager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 –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Mr Steve R. Crothers;</a:t>
            </a:r>
            <a:endParaRPr lang="en-GB" sz="2000" dirty="0">
              <a:solidFill>
                <a:prstClr val="white"/>
              </a:solidFill>
              <a:latin typeface="Calibri"/>
              <a:ea typeface="+mn-ea"/>
            </a:endParaRP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en-GB" sz="2000" b="1" dirty="0">
                <a:solidFill>
                  <a:prstClr val="white"/>
                </a:solidFill>
                <a:latin typeface="Calibri"/>
                <a:ea typeface="+mn-ea"/>
              </a:rPr>
              <a:t>UKSSDC Manager</a:t>
            </a:r>
            <a:r>
              <a:rPr lang="en-GB" sz="2000" dirty="0">
                <a:solidFill>
                  <a:prstClr val="white"/>
                </a:solidFill>
                <a:latin typeface="Calibri"/>
                <a:ea typeface="+mn-ea"/>
              </a:rPr>
              <a:t> – 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Mr Matthew N. Wild.</a:t>
            </a:r>
          </a:p>
          <a:p>
            <a:pPr marL="1371600" lvl="2" indent="-457200" algn="just" eaLnBrk="1" fontAlgn="auto" hangingPunct="1"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•"/>
            </a:pPr>
            <a:endParaRPr lang="en-GB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UK STEREO HI website – </a:t>
            </a:r>
            <a:r>
              <a:rPr lang="en-GB" sz="3200" u="sng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www.stereo.rl.ac.uk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endParaRPr lang="en-GB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endParaRPr lang="en-GB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188640"/>
            <a:ext cx="9144001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smtClean="0">
                <a:solidFill>
                  <a:prstClr val="black"/>
                </a:solidFill>
              </a:rPr>
              <a:t>RAL Team &amp; Contact Info</a:t>
            </a:r>
            <a:endParaRPr lang="en-GB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9872" y="270892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Spare slides</a:t>
            </a:r>
            <a:endParaRPr lang="en-GB" sz="3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1520" y="1412776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A carrier from STEREO-B was detected on 21 Aug 2016, during a routine monthly attempt to regain contact. Contact was lost again on 23 Sept.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The spacecraft was found to be in an uncontrolled attitude, spinning about its principle axis of inertia once every ~2 mins.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2 of 11 battery cells had apparently failed, leading to low main bus voltage.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Despite attempts to warm up propulsion tanks and fuel lines, the status of the propellant/propulsion system are unclear.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A momentum dump, which reduced spin from ~3 to ~1 </a:t>
            </a:r>
            <a:r>
              <a:rPr lang="en-GB" sz="2000" dirty="0" err="1" smtClean="0">
                <a:solidFill>
                  <a:prstClr val="white"/>
                </a:solidFill>
                <a:latin typeface="Calibri"/>
                <a:ea typeface="+mn-ea"/>
              </a:rPr>
              <a:t>deg</a:t>
            </a: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/s, enabled lock-on of the star tracker; this was not sufficient to regain attitude control with momentum wheels. A 2nd dump was unsuccessful (may have increased spin).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prstClr val="white"/>
                </a:solidFill>
                <a:latin typeface="Calibri"/>
                <a:ea typeface="+mn-ea"/>
              </a:rPr>
              <a:t>Having lost contact, recovery efforts initially reverted to a monthly schedule. Since 21 Aug 2017, favourable orientation (and reducing distance from Earth) have initiated a daily recovery schedule.</a:t>
            </a:r>
          </a:p>
          <a:p>
            <a:pPr algn="ctr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GB" sz="2000" i="1" dirty="0" smtClean="0">
                <a:solidFill>
                  <a:prstClr val="white"/>
                </a:solidFill>
                <a:latin typeface="Calibri"/>
                <a:ea typeface="+mn-ea"/>
              </a:rPr>
              <a:t>Recovery of STEREO-B remains a significant possibility.</a:t>
            </a:r>
          </a:p>
        </p:txBody>
      </p:sp>
      <p:sp>
        <p:nvSpPr>
          <p:cNvPr id="6" name="Rectangle 5"/>
          <p:cNvSpPr/>
          <p:nvPr/>
        </p:nvSpPr>
        <p:spPr>
          <a:xfrm>
            <a:off x="-2" y="188640"/>
            <a:ext cx="9144001" cy="1152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prstClr val="black"/>
                </a:solidFill>
              </a:rPr>
              <a:t>STEREO/HI PLS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4800" b="1" dirty="0" smtClean="0">
                <a:solidFill>
                  <a:prstClr val="black"/>
                </a:solidFill>
              </a:rPr>
              <a:t>STEREO Mission Status (ii)</a:t>
            </a:r>
            <a:endParaRPr lang="en-GB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704</Words>
  <Application>Microsoft Office PowerPoint</Application>
  <PresentationFormat>On-screen Show (4:3)</PresentationFormat>
  <Paragraphs>66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Blank Presentation</vt:lpstr>
      <vt:lpstr>1_Blank Presentation</vt:lpstr>
      <vt:lpstr>4_Blank Presentation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HELCATS: Heliospheric Cataloguing, Analysis &amp; Techniques Service (www.helcats-fp7.eu)         </vt:lpstr>
    </vt:vector>
  </TitlesOfParts>
  <Company>Laura Primett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Primett</dc:creator>
  <cp:lastModifiedBy>Authorised User</cp:lastModifiedBy>
  <cp:revision>367</cp:revision>
  <cp:lastPrinted>2018-01-10T13:51:29Z</cp:lastPrinted>
  <dcterms:created xsi:type="dcterms:W3CDTF">2010-07-01T10:16:16Z</dcterms:created>
  <dcterms:modified xsi:type="dcterms:W3CDTF">2018-01-10T14:10:37Z</dcterms:modified>
</cp:coreProperties>
</file>