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3" r:id="rId1"/>
    <p:sldMasterId id="2147484025" r:id="rId2"/>
  </p:sldMasterIdLst>
  <p:notesMasterIdLst>
    <p:notesMasterId r:id="rId18"/>
  </p:notesMasterIdLst>
  <p:handoutMasterIdLst>
    <p:handoutMasterId r:id="rId19"/>
  </p:handoutMasterIdLst>
  <p:sldIdLst>
    <p:sldId id="445" r:id="rId3"/>
    <p:sldId id="446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ard Jackson" initials="B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876" autoAdjust="0"/>
    <p:restoredTop sz="90929"/>
  </p:normalViewPr>
  <p:slideViewPr>
    <p:cSldViewPr>
      <p:cViewPr>
        <p:scale>
          <a:sx n="80" d="100"/>
          <a:sy n="80" d="100"/>
        </p:scale>
        <p:origin x="-1397" y="-7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73DF92D4-52E3-4C2D-8493-FAD0278D605A}" type="datetimeFigureOut">
              <a:rPr lang="en-GB" smtClean="0"/>
              <a:pPr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15AEE651-89DB-4E1A-A122-E009A7C974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25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6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7" y="4723448"/>
            <a:ext cx="4990783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6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fld id="{2BDBA644-4439-4DFD-9097-FEB0FC395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250E7-3CEA-43F3-AA2D-76C460471E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56515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2" tIns="45916" rIns="91832" bIns="45916" anchor="b"/>
          <a:lstStyle/>
          <a:p>
            <a:pPr algn="r"/>
            <a:fld id="{E5D0754C-65B7-460C-B033-4931732B77D6}" type="slidenum">
              <a:rPr lang="en-US" sz="1200">
                <a:solidFill>
                  <a:prstClr val="black"/>
                </a:solidFill>
              </a:rPr>
              <a:pPr algn="r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250E7-3CEA-43F3-AA2D-76C460471E5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56515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2" tIns="45916" rIns="91832" bIns="45916" anchor="b"/>
          <a:lstStyle/>
          <a:p>
            <a:pPr algn="r"/>
            <a:fld id="{E5D0754C-65B7-460C-B033-4931732B77D6}" type="slidenum">
              <a:rPr lang="en-US" sz="1200">
                <a:solidFill>
                  <a:prstClr val="black"/>
                </a:solidFill>
              </a:rPr>
              <a:pPr algn="r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250E7-3CEA-43F3-AA2D-76C460471E5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56515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2" tIns="45916" rIns="91832" bIns="45916" anchor="b"/>
          <a:lstStyle/>
          <a:p>
            <a:pPr algn="r"/>
            <a:fld id="{E5D0754C-65B7-460C-B033-4931732B77D6}" type="slidenum">
              <a:rPr lang="en-US" sz="1200">
                <a:solidFill>
                  <a:prstClr val="black"/>
                </a:solidFill>
              </a:rPr>
              <a:pPr algn="r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250E7-3CEA-43F3-AA2D-76C460471E5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56515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2" tIns="45916" rIns="91832" bIns="45916" anchor="b"/>
          <a:lstStyle/>
          <a:p>
            <a:pPr algn="r"/>
            <a:fld id="{E5D0754C-65B7-460C-B033-4931732B77D6}" type="slidenum">
              <a:rPr lang="en-US" sz="1200">
                <a:solidFill>
                  <a:prstClr val="black"/>
                </a:solidFill>
              </a:rPr>
              <a:pPr algn="r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250E7-3CEA-43F3-AA2D-76C460471E5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56515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32" tIns="45916" rIns="91832" bIns="45916" anchor="b"/>
          <a:lstStyle/>
          <a:p>
            <a:pPr algn="r"/>
            <a:fld id="{E5D0754C-65B7-460C-B033-4931732B77D6}" type="slidenum">
              <a:rPr lang="en-US" sz="1200">
                <a:solidFill>
                  <a:prstClr val="black"/>
                </a:solidFill>
              </a:rPr>
              <a:pPr algn="r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21329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390141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119498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7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0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29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70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16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57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2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</a:t>
            </a:r>
            <a:r>
              <a:rPr lang="en-US" dirty="0" smtClean="0">
                <a:solidFill>
                  <a:srgbClr val="000000"/>
                </a:solidFill>
              </a:rPr>
              <a:t>2016 </a:t>
            </a:r>
            <a:r>
              <a:rPr lang="en-US" dirty="0">
                <a:solidFill>
                  <a:srgbClr val="000000"/>
                </a:solidFill>
              </a:rPr>
              <a:t>RAL Space </a:t>
            </a:r>
          </a:p>
        </p:txBody>
      </p:sp>
    </p:spTree>
    <p:extLst>
      <p:ext uri="{BB962C8B-B14F-4D97-AF65-F5344CB8AC3E}">
        <p14:creationId xmlns:p14="http://schemas.microsoft.com/office/powerpoint/2010/main" val="3466491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75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6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135562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253727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388648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108231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2015 RAL Space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26484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2010 RAL Space </a:t>
            </a:r>
          </a:p>
        </p:txBody>
      </p:sp>
    </p:spTree>
    <p:extLst>
      <p:ext uri="{BB962C8B-B14F-4D97-AF65-F5344CB8AC3E}">
        <p14:creationId xmlns:p14="http://schemas.microsoft.com/office/powerpoint/2010/main" val="281627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</a:t>
            </a:r>
            <a:r>
              <a:rPr lang="en-US" dirty="0" smtClean="0">
                <a:solidFill>
                  <a:srgbClr val="000000"/>
                </a:solidFill>
              </a:rPr>
              <a:t>2015 </a:t>
            </a:r>
            <a:r>
              <a:rPr lang="en-US" dirty="0">
                <a:solidFill>
                  <a:srgbClr val="000000"/>
                </a:solidFill>
              </a:rPr>
              <a:t>RAL Space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797968" cy="55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0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pitchFamily="84" charset="-128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8288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286000" indent="-4572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5pPr>
      <a:lvl6pPr marL="2743200" indent="-4572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6pPr>
      <a:lvl7pPr marL="3200400" indent="-4572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7pPr>
      <a:lvl8pPr marL="3657600" indent="-4572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8pPr>
      <a:lvl9pPr marL="4114800" indent="-4572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C7B9DE9-F95A-45D4-8864-6C41AC4E0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10/01/2018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73A0267-2207-4DFB-BA2B-04C601F1AC5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901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27584" y="1340768"/>
            <a:ext cx="77768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Space Weather and the UK Solar Community</a:t>
            </a:r>
          </a:p>
          <a:p>
            <a:endParaRPr lang="en-GB" sz="3600" b="1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r>
              <a:rPr lang="en-GB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Richard Harrison</a:t>
            </a:r>
          </a:p>
          <a:p>
            <a:r>
              <a:rPr lang="en-GB" i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Chief Scientist STFC-RAL Space</a:t>
            </a:r>
          </a:p>
          <a:p>
            <a:endParaRPr lang="en-GB" i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022104" cy="657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76965"/>
            <a:ext cx="3947944" cy="241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5" y="4293096"/>
            <a:ext cx="4791125" cy="239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3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628800"/>
            <a:ext cx="878497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Monitoring structure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and complexity of the solar atmosphere, and its evolution, including prominences, active regions and coronal holes 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L5 view enables such monitoring of the solar atmosphere on that part of the solar disk yet to rotate towards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Earth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  <a:ea typeface="+mn-ea"/>
              </a:rPr>
              <a:t>Requirements : 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Low coronal (</a:t>
            </a:r>
            <a:r>
              <a:rPr lang="en-GB" sz="2000" i="1" dirty="0" err="1" smtClean="0">
                <a:solidFill>
                  <a:prstClr val="black"/>
                </a:solidFill>
                <a:latin typeface="Calibri"/>
                <a:ea typeface="+mn-ea"/>
              </a:rPr>
              <a:t>chromospheric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) images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FoV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: full disk with margin</a:t>
            </a:r>
          </a:p>
          <a:p>
            <a:pPr marL="180975" indent="-180975" defTabSz="4460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Wavelength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: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Fe193 Å                                                                                               	(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ea typeface="+mn-ea"/>
              </a:rPr>
              <a:t>Fe193, He304, Fe171, Fe211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Spatial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  <a:ea typeface="+mn-ea"/>
              </a:rPr>
              <a:t>resolution</a:t>
            </a: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 : 5 (</a:t>
            </a:r>
            <a:r>
              <a:rPr lang="fr-FR" sz="2000" i="1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)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  <a:ea typeface="+mn-ea"/>
              </a:rPr>
              <a:t>arcsec</a:t>
            </a:r>
            <a:endParaRPr lang="fr-FR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Cadence : 20 (</a:t>
            </a:r>
            <a:r>
              <a:rPr lang="fr-FR" sz="2000" i="1" dirty="0" smtClean="0">
                <a:solidFill>
                  <a:prstClr val="black"/>
                </a:solidFill>
                <a:latin typeface="Calibri"/>
                <a:ea typeface="+mn-ea"/>
              </a:rPr>
              <a:t>10</a:t>
            </a: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) min 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Mass/power : 8 kg/10 W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  <a:ea typeface="+mn-ea"/>
              </a:rPr>
              <a:t>Strawman concept :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 combines elements of SWAP instrument on PROBA2 and ESIO instrument being studied under GSTP (adapted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SWAP optical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layout + ESIO thermo-mechanical concept) → duplicate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instruments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for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multiple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wavelengths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0" name="Picture 2" descr="C:\Users\jad41\Desktop\SWAP_layout-7a90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21" y="2852936"/>
            <a:ext cx="29561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5500" b="1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EUVI : </a:t>
            </a:r>
            <a:r>
              <a:rPr lang="en-GB" sz="4000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EUV Imager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268" t="15791" r="19152" b="17096"/>
          <a:stretch/>
        </p:blipFill>
        <p:spPr bwMode="auto">
          <a:xfrm>
            <a:off x="6770557" y="4389525"/>
            <a:ext cx="1905900" cy="1199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b="10608"/>
          <a:stretch/>
        </p:blipFill>
        <p:spPr>
          <a:xfrm>
            <a:off x="6770556" y="2852936"/>
            <a:ext cx="1905900" cy="15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700808"/>
            <a:ext cx="8784976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Earliest definitive confirmation of CME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launch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L1 confirms Earth-directed CME, while L1/L5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resolves ambiguity between radial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distance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and angular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width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Basis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of CME parameterization for most CME arrival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predictions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  <a:ea typeface="+mn-ea"/>
              </a:rPr>
              <a:t>Requirements: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Visible-light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images of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the K-corona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FoV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 (radial) : 3 – 22 (</a:t>
            </a:r>
            <a:r>
              <a:rPr lang="en-GB" sz="2000" i="1" dirty="0">
                <a:solidFill>
                  <a:prstClr val="black"/>
                </a:solidFill>
                <a:latin typeface="Calibri"/>
                <a:ea typeface="+mn-ea"/>
              </a:rPr>
              <a:t>2.5 – 30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) </a:t>
            </a:r>
            <a:r>
              <a:rPr lang="en-GB" sz="2000" dirty="0" err="1" smtClean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GB" sz="2000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Sun</a:t>
            </a:r>
            <a:endParaRPr lang="en-GB" sz="2000" b="1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FoV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 (azimuthal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) :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360° </a:t>
            </a:r>
            <a:endParaRPr lang="en-GB" sz="20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Wavelength : 500 –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900 nm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</a:rPr>
              <a:t>Spatial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  <a:ea typeface="+mn-ea"/>
              </a:rPr>
              <a:t>resolution</a:t>
            </a: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 : &lt;2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</a:rPr>
              <a:t>arcmin</a:t>
            </a:r>
            <a:endParaRPr lang="fr-FR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Cadence : 10 (</a:t>
            </a:r>
            <a:r>
              <a:rPr lang="fr-FR" sz="2000" i="1" dirty="0" smtClean="0">
                <a:solidFill>
                  <a:prstClr val="black"/>
                </a:solidFill>
                <a:latin typeface="Calibri"/>
                <a:ea typeface="+mn-ea"/>
              </a:rPr>
              <a:t>5</a:t>
            </a: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) min 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Mass/power :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20 kg/25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W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  <a:ea typeface="+mn-ea"/>
              </a:rPr>
              <a:t>Strawman concept :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based on the SCOPE instrument being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studied under GSTP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(OBB currently under manufacture for </a:t>
            </a:r>
            <a:r>
              <a:rPr lang="en-GB" sz="2000" dirty="0" err="1" smtClean="0">
                <a:solidFill>
                  <a:prstClr val="black"/>
                </a:solidFill>
                <a:latin typeface="Calibri"/>
                <a:ea typeface="+mn-ea"/>
              </a:rPr>
              <a:t>straylight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 testing in April)</a:t>
            </a:r>
            <a:endParaRPr lang="en-GB" sz="2000" b="1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en-GB" alt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5500" b="1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COR : </a:t>
            </a:r>
            <a:r>
              <a:rPr lang="en-GB" sz="4000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Coronagraph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6"/>
          <a:stretch/>
        </p:blipFill>
        <p:spPr>
          <a:xfrm>
            <a:off x="6869722" y="3501008"/>
            <a:ext cx="2094766" cy="2033464"/>
          </a:xfrm>
          <a:prstGeom prst="rect">
            <a:avLst/>
          </a:prstGeom>
        </p:spPr>
      </p:pic>
      <p:pic>
        <p:nvPicPr>
          <p:cNvPr id="11" name="Picture 2" descr="C:\Users\jad41\Desktop\SCOPE\Engineering\Mechanical\Renders\ICDD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3" y="3140967"/>
            <a:ext cx="3603160" cy="26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1708834"/>
            <a:ext cx="8784976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Fills under-sampled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region between corona and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1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AU to mitigate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deficiencies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in modelling CME arrival based on near-Sun observations </a:t>
            </a:r>
          </a:p>
          <a:p>
            <a:pPr marL="180975" indent="-180975" eaLnBrk="1" fontAlgn="auto" hangingPunct="1"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L5 provides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learer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side-on view of Earth-directed CMEs out to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Earth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80975" indent="-180975" eaLnBrk="1" fontAlgn="auto" hangingPunct="1"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Provides additional information on background solar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wind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  <a:ea typeface="+mn-ea"/>
              </a:rPr>
              <a:t>Requirements :</a:t>
            </a:r>
            <a:endParaRPr lang="en-GB" sz="20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Visible-light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images of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the heliosphere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FoV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 (radial) :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10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–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40° (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ea typeface="+mn-ea"/>
              </a:rPr>
              <a:t>4 </a:t>
            </a:r>
            <a:r>
              <a:rPr lang="en-GB" sz="2000" i="1" dirty="0">
                <a:solidFill>
                  <a:prstClr val="black"/>
                </a:solidFill>
                <a:latin typeface="Calibri"/>
                <a:ea typeface="+mn-ea"/>
              </a:rPr>
              <a:t>–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ea typeface="+mn-ea"/>
              </a:rPr>
              <a:t>60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°)</a:t>
            </a:r>
            <a:endParaRPr lang="en-GB" sz="2000" b="1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FoV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 (azimuthal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) : Towards Earth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Wavelength : 500 –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900 nm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</a:rPr>
              <a:t>Spatial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  <a:ea typeface="+mn-ea"/>
              </a:rPr>
              <a:t>resolution</a:t>
            </a: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 : ~4 </a:t>
            </a:r>
            <a:r>
              <a:rPr lang="fr-FR" sz="2000" dirty="0" err="1">
                <a:solidFill>
                  <a:prstClr val="black"/>
                </a:solidFill>
                <a:latin typeface="Calibri"/>
                <a:ea typeface="+mn-ea"/>
              </a:rPr>
              <a:t>arcmin</a:t>
            </a:r>
            <a:endParaRPr lang="fr-FR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Cadence : 60 (</a:t>
            </a:r>
            <a:r>
              <a:rPr lang="fr-FR" sz="2000" i="1" dirty="0" smtClean="0">
                <a:solidFill>
                  <a:prstClr val="black"/>
                </a:solidFill>
                <a:latin typeface="Calibri"/>
                <a:ea typeface="+mn-ea"/>
              </a:rPr>
              <a:t>30</a:t>
            </a: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) min 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Mass/power :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20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kg/22 W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  <a:ea typeface="+mn-ea"/>
              </a:rPr>
              <a:t>Strawman payload :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modified version of the STEREO/HI instrument (modifications include </a:t>
            </a:r>
            <a:r>
              <a:rPr lang="en-GB" sz="2000" dirty="0" err="1" smtClean="0">
                <a:solidFill>
                  <a:prstClr val="black"/>
                </a:solidFill>
                <a:latin typeface="Calibri"/>
                <a:ea typeface="+mn-ea"/>
              </a:rPr>
              <a:t>FoV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 extent) 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1" name="Picture 2" descr="C:\Users\jad41\Desktop\20160302_080901_24h1A_br01_bk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r="8341" b="3254"/>
          <a:stretch/>
        </p:blipFill>
        <p:spPr bwMode="auto">
          <a:xfrm>
            <a:off x="6557309" y="2820272"/>
            <a:ext cx="2191155" cy="21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en-GB" alt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5500" b="1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HI : </a:t>
            </a:r>
            <a:r>
              <a:rPr lang="en-GB" sz="4000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Heliospheric Imager</a:t>
            </a:r>
          </a:p>
        </p:txBody>
      </p:sp>
      <p:pic>
        <p:nvPicPr>
          <p:cNvPr id="20" name="Picture 4" descr="PanelsDeploy_hr"/>
          <p:cNvPicPr>
            <a:picLocks noChangeAspect="1" noChangeArrowheads="1"/>
          </p:cNvPicPr>
          <p:nvPr/>
        </p:nvPicPr>
        <p:blipFill>
          <a:blip r:embed="rId3" cstate="print"/>
          <a:srcRect t="17993" b="5536"/>
          <a:stretch>
            <a:fillRect/>
          </a:stretch>
        </p:blipFill>
        <p:spPr bwMode="auto">
          <a:xfrm>
            <a:off x="7236296" y="4554469"/>
            <a:ext cx="1615409" cy="127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I 10-08-02 B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" t="10320" r="-133" b="3939"/>
          <a:stretch/>
        </p:blipFill>
        <p:spPr bwMode="auto">
          <a:xfrm>
            <a:off x="3357485" y="3613469"/>
            <a:ext cx="3662787" cy="2479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5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d41\AppData\Local\Microsoft\Windows\Temporary Internet Files\Content.Outlook\Y61L0JJP\Lagrange_RS_Block_diagram_16-10-17 (2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b="3436"/>
          <a:stretch/>
        </p:blipFill>
        <p:spPr bwMode="auto">
          <a:xfrm>
            <a:off x="179512" y="1700808"/>
            <a:ext cx="5688632" cy="509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en-GB" alt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1846053"/>
            <a:ext cx="2376264" cy="4692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5868144" y="2199862"/>
            <a:ext cx="2952328" cy="410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The purpose of the IPU is to provide:</a:t>
            </a:r>
          </a:p>
          <a:p>
            <a:pPr marL="180975" indent="-180975" fontAlgn="auto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power</a:t>
            </a:r>
            <a:r>
              <a:rPr lang="en-US" dirty="0" smtClean="0">
                <a:solidFill>
                  <a:prstClr val="black"/>
                </a:solidFill>
              </a:rPr>
              <a:t> to </a:t>
            </a: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smtClean="0">
                <a:solidFill>
                  <a:prstClr val="black"/>
                </a:solidFill>
              </a:rPr>
              <a:t>FEE </a:t>
            </a:r>
            <a:r>
              <a:rPr lang="en-US" dirty="0">
                <a:solidFill>
                  <a:prstClr val="black"/>
                </a:solidFill>
              </a:rPr>
              <a:t>of each </a:t>
            </a:r>
            <a:r>
              <a:rPr lang="en-US" dirty="0" smtClean="0">
                <a:solidFill>
                  <a:prstClr val="black"/>
                </a:solidFill>
              </a:rPr>
              <a:t>RS instrument</a:t>
            </a:r>
          </a:p>
          <a:p>
            <a:pPr marL="180975" indent="-180975" fontAlgn="auto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thermal control </a:t>
            </a:r>
            <a:r>
              <a:rPr lang="en-US" dirty="0" smtClean="0">
                <a:solidFill>
                  <a:prstClr val="black"/>
                </a:solidFill>
              </a:rPr>
              <a:t>for each instrument</a:t>
            </a:r>
          </a:p>
          <a:p>
            <a:pPr marL="180975" indent="-180975" fontAlgn="auto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commands </a:t>
            </a:r>
            <a:r>
              <a:rPr lang="en-US" dirty="0" smtClean="0">
                <a:solidFill>
                  <a:prstClr val="black"/>
                </a:solidFill>
              </a:rPr>
              <a:t>to control operational modes</a:t>
            </a:r>
          </a:p>
          <a:p>
            <a:pPr marL="180975" indent="-180975" fontAlgn="auto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communication link </a:t>
            </a:r>
            <a:r>
              <a:rPr lang="en-US" dirty="0" smtClean="0">
                <a:solidFill>
                  <a:prstClr val="black"/>
                </a:solidFill>
              </a:rPr>
              <a:t>between FEE and S/C</a:t>
            </a:r>
            <a:endParaRPr lang="en-US" dirty="0">
              <a:solidFill>
                <a:prstClr val="black"/>
              </a:solidFill>
            </a:endParaRPr>
          </a:p>
          <a:p>
            <a:pPr marL="180975" indent="-180975" fontAlgn="auto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data </a:t>
            </a:r>
            <a:r>
              <a:rPr lang="en-US" b="1" dirty="0">
                <a:solidFill>
                  <a:prstClr val="black"/>
                </a:solidFill>
              </a:rPr>
              <a:t>processing </a:t>
            </a:r>
            <a:r>
              <a:rPr lang="en-US" dirty="0" smtClean="0">
                <a:solidFill>
                  <a:prstClr val="black"/>
                </a:solidFill>
              </a:rPr>
              <a:t>for the RS Instruments, except PMI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5500" b="1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IPU : </a:t>
            </a:r>
            <a:r>
              <a:rPr lang="en-GB" sz="4000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Instrument Processing Unit</a:t>
            </a:r>
          </a:p>
        </p:txBody>
      </p:sp>
    </p:spTree>
    <p:extLst>
      <p:ext uri="{BB962C8B-B14F-4D97-AF65-F5344CB8AC3E}">
        <p14:creationId xmlns:p14="http://schemas.microsoft.com/office/powerpoint/2010/main" val="20389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/>
          <p:nvPr/>
        </p:nvSpPr>
        <p:spPr>
          <a:xfrm>
            <a:off x="143508" y="1268760"/>
            <a:ext cx="8820980" cy="587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Analyse </a:t>
            </a:r>
            <a:r>
              <a:rPr lang="en-GB" sz="2000" dirty="0">
                <a:solidFill>
                  <a:prstClr val="black"/>
                </a:solidFill>
              </a:rPr>
              <a:t>the impact of </a:t>
            </a:r>
            <a:r>
              <a:rPr lang="en-GB" sz="2000" dirty="0" smtClean="0">
                <a:solidFill>
                  <a:prstClr val="black"/>
                </a:solidFill>
              </a:rPr>
              <a:t>the instruments </a:t>
            </a:r>
            <a:r>
              <a:rPr lang="en-GB" sz="2000" dirty="0">
                <a:solidFill>
                  <a:prstClr val="black"/>
                </a:solidFill>
              </a:rPr>
              <a:t>on: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the operations concept;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the flight </a:t>
            </a:r>
            <a:r>
              <a:rPr lang="en-GB" sz="2000" dirty="0">
                <a:solidFill>
                  <a:prstClr val="black"/>
                </a:solidFill>
              </a:rPr>
              <a:t>operations ground </a:t>
            </a:r>
            <a:r>
              <a:rPr lang="en-GB" sz="2000" dirty="0" smtClean="0">
                <a:solidFill>
                  <a:prstClr val="black"/>
                </a:solidFill>
              </a:rPr>
              <a:t>segment;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to feed into the system studies. 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prstClr val="black"/>
                </a:solidFill>
              </a:rPr>
              <a:t>Analyse </a:t>
            </a:r>
            <a:r>
              <a:rPr lang="en-GB" sz="2000" dirty="0">
                <a:solidFill>
                  <a:prstClr val="black"/>
                </a:solidFill>
              </a:rPr>
              <a:t>the impact of the operations concept on </a:t>
            </a:r>
            <a:r>
              <a:rPr lang="en-GB" sz="2000" dirty="0" smtClean="0">
                <a:solidFill>
                  <a:prstClr val="black"/>
                </a:solidFill>
              </a:rPr>
              <a:t>instrument definition/design.</a:t>
            </a:r>
            <a:endParaRPr lang="en-GB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Key task : </a:t>
            </a:r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baseline the architecture/elements of an End-to-End 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(E2E) Mission Performance </a:t>
            </a:r>
            <a:r>
              <a:rPr lang="en-GB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Simulator</a:t>
            </a:r>
            <a:r>
              <a:rPr lang="en-GB" sz="2000" dirty="0" smtClean="0">
                <a:solidFill>
                  <a:prstClr val="black"/>
                </a:solidFill>
              </a:rPr>
              <a:t>, </a:t>
            </a:r>
            <a:r>
              <a:rPr lang="en-GB" sz="2000" dirty="0">
                <a:solidFill>
                  <a:prstClr val="black"/>
                </a:solidFill>
              </a:rPr>
              <a:t>from observed scene to </a:t>
            </a:r>
            <a:r>
              <a:rPr lang="en-GB" sz="2000" dirty="0" smtClean="0">
                <a:solidFill>
                  <a:prstClr val="black"/>
                </a:solidFill>
              </a:rPr>
              <a:t>level 1b products.</a:t>
            </a:r>
            <a:endParaRPr lang="en-GB" sz="20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en-GB" sz="2000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en-GB" sz="20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</a:pPr>
            <a:endParaRPr lang="en-GB" sz="2000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</a:pPr>
            <a:r>
              <a:rPr lang="en-GB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PMI </a:t>
            </a: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etalon development :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mitigate discontinued production of Lithium </a:t>
            </a:r>
            <a:r>
              <a:rPr lang="en-GB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Niobate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 (LiNb0</a:t>
            </a:r>
            <a:r>
              <a:rPr lang="en-GB" baseline="-25000" dirty="0" smtClean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) etalons on PHI  </a:t>
            </a:r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</a:pP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COR optics breadboard :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build/test a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thermo-mechanically representative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breadboard,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and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test its performance in a representative environment</a:t>
            </a:r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</a:pPr>
            <a:r>
              <a:rPr lang="en-GB" sz="2000" b="1" dirty="0">
                <a:solidFill>
                  <a:prstClr val="black"/>
                </a:solidFill>
                <a:cs typeface="Arial" panose="020B0604020202020204" pitchFamily="34" charset="0"/>
              </a:rPr>
              <a:t>“Cosmic ray” scrubbing : </a:t>
            </a:r>
            <a:r>
              <a:rPr lang="en-GB" dirty="0" smtClean="0">
                <a:solidFill>
                  <a:prstClr val="black"/>
                </a:solidFill>
              </a:rPr>
              <a:t>develop efficient </a:t>
            </a:r>
            <a:r>
              <a:rPr lang="en-GB" dirty="0">
                <a:solidFill>
                  <a:prstClr val="black"/>
                </a:solidFill>
              </a:rPr>
              <a:t>scrubbing algorithm for </a:t>
            </a:r>
            <a:r>
              <a:rPr lang="en-GB" dirty="0" smtClean="0">
                <a:solidFill>
                  <a:prstClr val="black"/>
                </a:solidFill>
              </a:rPr>
              <a:t>COR/HI </a:t>
            </a:r>
            <a:r>
              <a:rPr lang="en-GB" dirty="0">
                <a:solidFill>
                  <a:prstClr val="black"/>
                </a:solidFill>
              </a:rPr>
              <a:t>to test in a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relevant environment (e.g.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on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a software emulator of the baselined processor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070069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Ground &amp; Flight Ops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32906"/>
            <a:ext cx="9144000" cy="1070069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b="1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Pre-development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17582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en-GB" alt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5500" b="1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Design Considerations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749871"/>
            <a:ext cx="84969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2200"/>
              </a:spcAft>
            </a:pPr>
            <a:r>
              <a:rPr lang="en-GB" sz="2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As an operational mission, consideration must be made of:</a:t>
            </a:r>
          </a:p>
          <a:p>
            <a:pPr marL="342900" indent="-342900" fontAlgn="auto"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The need for continuous synoptic observations;</a:t>
            </a:r>
          </a:p>
          <a:p>
            <a:pPr marL="342900" indent="-342900" fontAlgn="auto"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cs typeface="Arial" panose="020B0604020202020204" pitchFamily="34" charset="0"/>
              </a:rPr>
              <a:t>The need for </a:t>
            </a:r>
            <a:r>
              <a:rPr lang="en-GB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robustness/redundancy [hardware and software];</a:t>
            </a:r>
          </a:p>
          <a:p>
            <a:pPr marL="342900" indent="-342900" fontAlgn="auto"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Operation under extreme space weather conditions [hardware </a:t>
            </a:r>
            <a:r>
              <a:rPr lang="en-GB" sz="2200" dirty="0">
                <a:solidFill>
                  <a:prstClr val="black"/>
                </a:solidFill>
                <a:cs typeface="Arial" panose="020B0604020202020204" pitchFamily="34" charset="0"/>
              </a:rPr>
              <a:t>and software</a:t>
            </a:r>
            <a:r>
              <a:rPr lang="en-GB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];</a:t>
            </a:r>
            <a:endParaRPr lang="en-GB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Cost savings driven by commonalities vs loss of heritage;</a:t>
            </a:r>
          </a:p>
          <a:p>
            <a:pPr marL="342900" indent="-342900" fontAlgn="auto"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cs typeface="Arial" panose="020B0604020202020204" pitchFamily="34" charset="0"/>
              </a:rPr>
              <a:t>Future-proofing to ensure that the operational system can benefit from future improvements in understanding/data analysis/modelling.</a:t>
            </a:r>
          </a:p>
          <a:p>
            <a:pPr fontAlgn="auto">
              <a:spcBef>
                <a:spcPts val="0"/>
              </a:spcBef>
              <a:spcAft>
                <a:spcPts val="2200"/>
              </a:spcAft>
            </a:pPr>
            <a:endParaRPr lang="en-GB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3568" y="40466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Space Weather and the UK Solar Community</a:t>
            </a:r>
          </a:p>
          <a:p>
            <a:endParaRPr lang="en-GB" sz="3200" i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70842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</a:rPr>
              <a:t>Long, successful heritage in solar/</a:t>
            </a:r>
            <a:r>
              <a:rPr lang="en-GB" sz="2000" dirty="0" err="1" smtClean="0">
                <a:latin typeface="Calibri" panose="020F0502020204030204" pitchFamily="34" charset="0"/>
              </a:rPr>
              <a:t>heliospheric</a:t>
            </a:r>
            <a:r>
              <a:rPr lang="en-GB" sz="2000" dirty="0" smtClean="0">
                <a:latin typeface="Calibri" panose="020F0502020204030204" pitchFamily="34" charset="0"/>
              </a:rPr>
              <a:t> science missions, and in key scientific research areas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</a:rPr>
              <a:t>Well placed to apply skills to emerging space weather projects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panose="020F0502020204030204" pitchFamily="34" charset="0"/>
              </a:rPr>
              <a:t>S</a:t>
            </a:r>
            <a:r>
              <a:rPr lang="en-GB" sz="2000" dirty="0" smtClean="0">
                <a:latin typeface="Calibri" panose="020F0502020204030204" pitchFamily="34" charset="0"/>
              </a:rPr>
              <a:t>hould view this as two arms – science and application – that is our future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</a:rPr>
              <a:t>‘Safety’ in responding to national requirement to address space weather impacts (Nat’l Risk Register of Civil Emergencies)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</a:rPr>
              <a:t>So, what is happening? Major strategic activities: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</a:rPr>
              <a:t>National activities – Met Office/BEIS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</a:rPr>
              <a:t>ESA SSA Space Weather programme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latin typeface="Calibri" panose="020F0502020204030204" pitchFamily="34" charset="0"/>
              </a:rPr>
              <a:t>Other activities: UN and COSPAR, UK-US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54868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Space Weather </a:t>
            </a:r>
            <a:r>
              <a:rPr lang="en-GB" sz="3600" b="1" dirty="0">
                <a:solidFill>
                  <a:srgbClr val="000066"/>
                </a:solidFill>
                <a:latin typeface="Calibri" panose="020F0502020204030204" pitchFamily="34" charset="0"/>
              </a:rPr>
              <a:t>&amp;</a:t>
            </a:r>
            <a:r>
              <a:rPr lang="en-GB" sz="36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 the UK Solar Community</a:t>
            </a:r>
          </a:p>
          <a:p>
            <a:endParaRPr lang="en-GB" i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3568" y="40466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Space Weather and the UK Solar Community</a:t>
            </a:r>
          </a:p>
          <a:p>
            <a:endParaRPr lang="en-GB" sz="3200" i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90479"/>
            <a:ext cx="64087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Extreme space weather on the national risk register.  Risk ‘owned’ by BEIS, delegated to the Met Office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Met Office charged with developing and running UK forecasting centre (MOSWOC) – established 2014, one of only two civil space forecasting centres manned 24/7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Partnership between M.O. and science community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Space Environment Impact Expert Group (SEIEG) advises Cabinet Office and                                                                           BEIS (Chair: Mike                                                                    Hapgood)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UKSA: Mike Willis                                                                             Head of Space                                                                                          Weather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332656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National activities</a:t>
            </a:r>
          </a:p>
          <a:p>
            <a:endParaRPr lang="en-GB" i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/>
          <a:srcRect r="6053"/>
          <a:stretch/>
        </p:blipFill>
        <p:spPr bwMode="auto">
          <a:xfrm>
            <a:off x="6852846" y="368871"/>
            <a:ext cx="1888722" cy="3016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1049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12" descr="http://www.spaceweather.org/pic/rwcs/uk_agenc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58" y="4269083"/>
            <a:ext cx="6027638" cy="2472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0369" y="2420889"/>
            <a:ext cx="1741260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414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3568" y="40466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Space Weather and the UK Solar Community</a:t>
            </a:r>
          </a:p>
          <a:p>
            <a:endParaRPr lang="en-GB" sz="3200" i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30774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ESA Space Situational Awareness space weather programme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Initial definition studies 2009 – UK involvement (Harrison, Hapgood)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Not part of science programme – need to buy in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UK has been a major driver of the developing opportunities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UK greatest contributor to SSA Period 3 -  €22M   (€18M to SW) – with stated emphasis on instrumentation.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Draft Work Plan for 2018 released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SSA/SW recent and on-going                                                                                         projects involving the UK – next slide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Other issues:  UK-US, ESA-US, UN?                                                                               EU H2020 call March 2019 (space                                                               weather)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332656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International activities</a:t>
            </a:r>
          </a:p>
          <a:p>
            <a:endParaRPr lang="en-GB" i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12" y="4073060"/>
            <a:ext cx="4307984" cy="263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39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3568" y="40466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Space Weather and the UK Solar Community</a:t>
            </a:r>
          </a:p>
          <a:p>
            <a:endParaRPr lang="en-GB" sz="3200" i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90479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ESA SSA basic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strategy –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Lagrangian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L1/L5 missions; Hosted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payloads and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smallsats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Expert Service Centres (ESC), and more…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7719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, MSSL,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IC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- L1/L5 Phase 0 Studies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(Airbus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&amp;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OHB) - completed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Nov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16 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771900" algn="l"/>
              </a:tabLst>
            </a:pPr>
            <a:endParaRPr lang="en-GB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7719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SW Coronagraph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(SCOPE) Phase A/B1 study (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RAL) [Jackie Davies]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771900" algn="l"/>
              </a:tabLst>
            </a:pPr>
            <a:endParaRPr lang="en-GB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771900" algn="l"/>
              </a:tabLst>
            </a:pP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Heliospheric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–Expert Service Centre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- at RAL (with M.O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.) [Chris Perry]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771900" algn="l"/>
              </a:tabLst>
            </a:pPr>
            <a:endParaRPr lang="en-GB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7719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Plasma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&amp; magnetic field instrument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studies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(MAGIC,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HOPE, SOSMAG                                                                           at IC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MSSL)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771900" algn="l"/>
              </a:tabLst>
            </a:pPr>
            <a:endParaRPr lang="en-GB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7719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Lagrange Mission – Remote sensing                                                                            (led from RAL; Jackie Davies) and                                                                           In-situ (led from MSSL; Jonny Rae)</a:t>
            </a:r>
            <a:endParaRPr lang="en-GB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3326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International activities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12" y="4073060"/>
            <a:ext cx="4307984" cy="263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Z:\LGR-RS writers\Proposal\Logos\all partner log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8" y="4865774"/>
            <a:ext cx="8033684" cy="18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2916728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The Lagrange Mission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en-GB" alt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388" y="4937782"/>
            <a:ext cx="1774476" cy="149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7" y="5966430"/>
            <a:ext cx="1584353" cy="33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Z:\LGR-RS writers\Proposal\Logos\all partner logo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1" r="79835" b="10204"/>
          <a:stretch/>
        </p:blipFill>
        <p:spPr bwMode="auto">
          <a:xfrm>
            <a:off x="577711" y="5062019"/>
            <a:ext cx="1763154" cy="8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Z:\LGR-RS writers\Proposal\Logos\all partner logo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6" r="76553" b="50000"/>
          <a:stretch/>
        </p:blipFill>
        <p:spPr bwMode="auto">
          <a:xfrm>
            <a:off x="3630178" y="4281093"/>
            <a:ext cx="1883643" cy="8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9432" y="3133417"/>
            <a:ext cx="4364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0" b="1" dirty="0" smtClean="0">
                <a:solidFill>
                  <a:prstClr val="black"/>
                </a:solidFill>
                <a:latin typeface="Calibri"/>
                <a:ea typeface="+mn-ea"/>
              </a:rPr>
              <a:t>Jackie Davies</a:t>
            </a:r>
            <a:endParaRPr lang="en-GB" sz="60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88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5500" b="1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ESA SSA Programme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312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en-GB" alt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621631"/>
            <a:ext cx="8928992" cy="4975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31812" indent="-342900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ESA’s SSA programme comprises four segments:</a:t>
            </a:r>
            <a:r>
              <a:rPr lang="en-GB" sz="2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en-GB" sz="2200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NEO, SST, SWE and (since the start of P3 in 2017) LGR.</a:t>
            </a:r>
            <a:endParaRPr lang="en-GB" sz="2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531812" indent="-342900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The </a:t>
            </a:r>
            <a:r>
              <a:rPr lang="en-GB" sz="2200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LGR </a:t>
            </a:r>
            <a:r>
              <a:rPr lang="en-GB" sz="2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segment focusses on developing a pathway to the launch of a space weather monitoring mission to L5 </a:t>
            </a:r>
            <a:r>
              <a:rPr lang="en-GB" sz="2200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(L1 backup).</a:t>
            </a:r>
          </a:p>
          <a:p>
            <a:pPr marL="531812" indent="-342900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531812" indent="-342900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531812" indent="-342900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531812" indent="-342900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531812" indent="-342900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531812" indent="-342900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531812" indent="-342900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P2 SWE studies defined </a:t>
            </a:r>
            <a:r>
              <a:rPr lang="en-GB" sz="2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preliminary mission objectives and </a:t>
            </a:r>
            <a:r>
              <a:rPr lang="en-GB" sz="2200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assessed </a:t>
            </a:r>
            <a:r>
              <a:rPr lang="en-GB" sz="2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the required in-situ and remote-sensing </a:t>
            </a:r>
            <a:r>
              <a:rPr lang="en-GB" sz="2200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payload.</a:t>
            </a:r>
            <a:endParaRPr lang="en-GB" sz="22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80" y="3284984"/>
            <a:ext cx="545024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4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5500" b="1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LGR ITTs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GB" altLang="en-US" sz="110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en-GB" altLang="en-US" sz="18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8640960" cy="21031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GB" sz="1900" dirty="0" smtClean="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</a:rPr>
              <a:t>ESA </a:t>
            </a:r>
            <a:r>
              <a:rPr lang="en-GB" sz="1900" dirty="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</a:rPr>
              <a:t>ITT: </a:t>
            </a:r>
            <a:r>
              <a:rPr lang="en-GB" sz="1900" dirty="0" smtClean="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</a:rPr>
              <a:t>AO/1-9006/17/DE/MRP : Lagrange </a:t>
            </a:r>
            <a:r>
              <a:rPr lang="en-GB" sz="1900" dirty="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</a:rPr>
              <a:t>Missions Phase A/B1 System </a:t>
            </a:r>
            <a:r>
              <a:rPr lang="en-GB" sz="1900" dirty="0" smtClean="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</a:rPr>
              <a:t>Studies (funded through GSP and LGR)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GB" sz="1900" dirty="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</a:rPr>
              <a:t>ESA ITT: </a:t>
            </a:r>
            <a:r>
              <a:rPr lang="en-GB" sz="1900" dirty="0" smtClean="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</a:rPr>
              <a:t>AO/1-9015/17/DE/MRP : Lagrange </a:t>
            </a:r>
            <a:r>
              <a:rPr lang="en-GB" sz="1900" dirty="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</a:rPr>
              <a:t>Missions In-situ Instruments Phase A/B1 Study &amp; </a:t>
            </a:r>
            <a:r>
              <a:rPr lang="en-GB" sz="1900" dirty="0" smtClean="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</a:rPr>
              <a:t>Pre-Developments</a:t>
            </a:r>
            <a:endParaRPr lang="en-GB" sz="1900" dirty="0">
              <a:solidFill>
                <a:prstClr val="white">
                  <a:lumMod val="65000"/>
                </a:prstClr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900" b="1" dirty="0" smtClean="0">
                <a:solidFill>
                  <a:prstClr val="black"/>
                </a:solidFill>
                <a:latin typeface="Calibri"/>
                <a:ea typeface="+mn-ea"/>
              </a:rPr>
              <a:t>ESA </a:t>
            </a:r>
            <a:r>
              <a:rPr lang="en-GB" sz="1900" b="1" dirty="0">
                <a:solidFill>
                  <a:prstClr val="black"/>
                </a:solidFill>
                <a:latin typeface="Calibri"/>
                <a:ea typeface="+mn-ea"/>
              </a:rPr>
              <a:t>ITT: </a:t>
            </a:r>
            <a:r>
              <a:rPr lang="en-GB" sz="1900" b="1" dirty="0" smtClean="0">
                <a:solidFill>
                  <a:prstClr val="black"/>
                </a:solidFill>
                <a:latin typeface="Calibri"/>
                <a:ea typeface="+mn-ea"/>
              </a:rPr>
              <a:t>AO/1-9014/17/DE/MR : Lagrange </a:t>
            </a:r>
            <a:r>
              <a:rPr lang="en-GB" sz="1900" b="1" dirty="0">
                <a:solidFill>
                  <a:prstClr val="black"/>
                </a:solidFill>
                <a:latin typeface="Calibri"/>
                <a:ea typeface="+mn-ea"/>
              </a:rPr>
              <a:t>Missions Remote Sensing Instruments Phase A/B1 Study &amp; </a:t>
            </a:r>
            <a:r>
              <a:rPr lang="en-GB" sz="1900" b="1" dirty="0" smtClean="0">
                <a:solidFill>
                  <a:prstClr val="black"/>
                </a:solidFill>
                <a:latin typeface="Calibri"/>
                <a:ea typeface="+mn-ea"/>
              </a:rPr>
              <a:t>Pre-Developments </a:t>
            </a:r>
            <a:endParaRPr lang="en-GB" sz="19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78808"/>
              </p:ext>
            </p:extLst>
          </p:nvPr>
        </p:nvGraphicFramePr>
        <p:xfrm>
          <a:off x="198356" y="3723848"/>
          <a:ext cx="8694124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81557"/>
                <a:gridCol w="1704189"/>
                <a:gridCol w="1704189"/>
                <a:gridCol w="1704189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Role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Lead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Collaborator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Collaborator</a:t>
                      </a: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Consortium lead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/>
                        <a:t>RAL </a:t>
                      </a:r>
                      <a:r>
                        <a:rPr lang="en-GB" sz="1500" i="1" dirty="0" smtClean="0"/>
                        <a:t>(Jackie Davies)</a:t>
                      </a:r>
                      <a:endParaRPr lang="en-GB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latin typeface="Calibri"/>
                        </a:rPr>
                        <a:t>─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PMI : </a:t>
                      </a:r>
                      <a:r>
                        <a:rPr lang="en-GB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Photospheric</a:t>
                      </a: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Magnetic Field Imager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OHB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EUVI : </a:t>
                      </a: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EUV Imager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/>
                        <a:t>CSL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/>
                        <a:t>ROB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PMOD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COR : </a:t>
                      </a: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Coronagraph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UGOE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HI : </a:t>
                      </a: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Heliospheric Imager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UGOE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IPU (Inst Proc Unit)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ADS-Ge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G&amp;F Ops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Deimos-UK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baseline="0" dirty="0" smtClean="0"/>
                        <a:t>Deimos-Ro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baseline="0" dirty="0" smtClean="0"/>
                        <a:t>RDA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Customer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baseline="0" dirty="0" err="1" smtClean="0"/>
                        <a:t>req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/>
                        <a:t>UK Met</a:t>
                      </a:r>
                      <a:r>
                        <a:rPr lang="en-GB" sz="1600" i="1" baseline="0" dirty="0" smtClean="0"/>
                        <a:t> Office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0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607209"/>
            <a:ext cx="8784976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onitoring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of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magnetic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</a:rPr>
              <a:t>activity on the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Sun; input to modelling of background solar wind at predict CME 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ea typeface="+mn-ea"/>
              </a:rPr>
              <a:t>arrivalat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 Earth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L5 view enables such monitoring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of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that part of the solar disk yet to rotate towards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Earth (longer lead-time monitoring/improved background)</a:t>
            </a:r>
            <a:endParaRPr lang="en-GB" sz="20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M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onitoring visible-light  continuum (sunspot activity/complexity/development)  </a:t>
            </a:r>
            <a:endParaRPr lang="en-GB" sz="1000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  <a:ea typeface="+mn-ea"/>
              </a:rPr>
              <a:t>Requirements :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Magnetic field map/continuum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Inst type : L-O-S (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ea typeface="+mn-ea"/>
              </a:rPr>
              <a:t>vector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err="1">
                <a:solidFill>
                  <a:prstClr val="black"/>
                </a:solidFill>
                <a:latin typeface="Calibri"/>
                <a:ea typeface="+mn-ea"/>
              </a:rPr>
              <a:t>FoV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: full disk with margin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Spatial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  <a:ea typeface="+mn-ea"/>
              </a:rPr>
              <a:t>resolution</a:t>
            </a: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* : 5 (</a:t>
            </a:r>
            <a:r>
              <a:rPr lang="fr-FR" sz="2000" i="1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) </a:t>
            </a:r>
            <a:r>
              <a:rPr lang="fr-FR" sz="2000" dirty="0" err="1" smtClean="0">
                <a:solidFill>
                  <a:prstClr val="black"/>
                </a:solidFill>
                <a:latin typeface="Calibri"/>
                <a:ea typeface="+mn-ea"/>
              </a:rPr>
              <a:t>arcsec</a:t>
            </a:r>
            <a:endParaRPr lang="fr-FR" sz="20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Cadence : 30 (</a:t>
            </a:r>
            <a:r>
              <a:rPr lang="fr-FR" sz="2000" i="1" dirty="0" smtClean="0">
                <a:solidFill>
                  <a:prstClr val="black"/>
                </a:solidFill>
                <a:latin typeface="Calibri"/>
                <a:ea typeface="+mn-ea"/>
              </a:rPr>
              <a:t>10</a:t>
            </a:r>
            <a:r>
              <a:rPr lang="fr-FR" sz="2000" dirty="0" smtClean="0">
                <a:solidFill>
                  <a:prstClr val="black"/>
                </a:solidFill>
                <a:latin typeface="Calibri"/>
                <a:ea typeface="+mn-ea"/>
              </a:rPr>
              <a:t>) min 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Mass/power : 25 kg/30 W</a:t>
            </a:r>
            <a:endParaRPr lang="en-GB" sz="1000" dirty="0">
              <a:solidFill>
                <a:prstClr val="black"/>
              </a:solidFill>
              <a:latin typeface="Calibri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  <a:ea typeface="+mn-ea"/>
              </a:rPr>
              <a:t>Strawman concept :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optically-mo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dified version of the (vector) HRT of the Solar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Orbiter PHI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instrument (PHI </a:t>
            </a:r>
            <a:r>
              <a:rPr lang="en-GB" sz="2000" dirty="0">
                <a:solidFill>
                  <a:prstClr val="black"/>
                </a:solidFill>
                <a:latin typeface="Calibri"/>
                <a:ea typeface="+mn-ea"/>
              </a:rPr>
              <a:t>flight model delivered April 2017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  <a:ea typeface="+mn-ea"/>
              </a:rPr>
              <a:t>* twice the pixel size</a:t>
            </a:r>
            <a:endParaRPr lang="en-GB" sz="1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 smtClean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5500" b="1" dirty="0" smtClean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PMI : </a:t>
            </a:r>
            <a:r>
              <a:rPr lang="en-GB" sz="4000" dirty="0" err="1">
                <a:solidFill>
                  <a:prstClr val="white"/>
                </a:solidFill>
                <a:latin typeface="Calibri"/>
                <a:ea typeface="+mn-ea"/>
              </a:rPr>
              <a:t>Photospheric</a:t>
            </a:r>
            <a:r>
              <a:rPr lang="en-GB" sz="4000" dirty="0">
                <a:solidFill>
                  <a:prstClr val="white"/>
                </a:solidFill>
                <a:latin typeface="Calibri"/>
                <a:ea typeface="+mn-ea"/>
              </a:rPr>
              <a:t> </a:t>
            </a:r>
            <a:r>
              <a:rPr lang="en-GB" sz="4000" dirty="0" smtClean="0">
                <a:solidFill>
                  <a:prstClr val="white"/>
                </a:solidFill>
                <a:latin typeface="Calibri"/>
                <a:ea typeface="+mn-ea"/>
              </a:rPr>
              <a:t>Mag. </a:t>
            </a:r>
            <a:r>
              <a:rPr lang="en-GB" sz="4000" dirty="0">
                <a:solidFill>
                  <a:prstClr val="white"/>
                </a:solidFill>
                <a:latin typeface="Calibri"/>
                <a:ea typeface="+mn-ea"/>
              </a:rPr>
              <a:t>F</a:t>
            </a:r>
            <a:r>
              <a:rPr lang="en-GB" sz="4000" dirty="0" smtClean="0">
                <a:solidFill>
                  <a:prstClr val="white"/>
                </a:solidFill>
                <a:latin typeface="Calibri"/>
                <a:ea typeface="+mn-ea"/>
              </a:rPr>
              <a:t>ield </a:t>
            </a:r>
            <a:r>
              <a:rPr lang="en-GB" sz="4000" dirty="0">
                <a:solidFill>
                  <a:prstClr val="white"/>
                </a:solidFill>
                <a:latin typeface="Calibri"/>
                <a:ea typeface="+mn-ea"/>
              </a:rPr>
              <a:t>Imager</a:t>
            </a:r>
            <a:endParaRPr lang="en-GB" sz="4000" b="1" dirty="0" smtClean="0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1542028" cy="1542028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3240360" cy="20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9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1275</Words>
  <Application>Microsoft Office PowerPoint</Application>
  <PresentationFormat>On-screen Show (4:3)</PresentationFormat>
  <Paragraphs>211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2_Blank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Laura Primett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Primett</dc:creator>
  <cp:lastModifiedBy>Authorised User</cp:lastModifiedBy>
  <cp:revision>381</cp:revision>
  <cp:lastPrinted>2018-01-10T14:10:56Z</cp:lastPrinted>
  <dcterms:created xsi:type="dcterms:W3CDTF">2010-07-01T10:16:16Z</dcterms:created>
  <dcterms:modified xsi:type="dcterms:W3CDTF">2018-01-10T16:10:48Z</dcterms:modified>
</cp:coreProperties>
</file>