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45688" cy="70993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64835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2967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94506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59341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324176" algn="l" defTabSz="9296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89011" algn="l" defTabSz="9296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53847" algn="l" defTabSz="9296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718682" algn="l" defTabSz="92967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28">
          <p15:clr>
            <a:srgbClr val="A4A3A4"/>
          </p15:clr>
        </p15:guide>
        <p15:guide id="2" pos="31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80"/>
    <a:srgbClr val="25FF07"/>
    <a:srgbClr val="00FF00"/>
    <a:srgbClr val="9DBCB0"/>
    <a:srgbClr val="93B1CC"/>
    <a:srgbClr val="B7AA9E"/>
    <a:srgbClr val="C4C18E"/>
    <a:srgbClr val="31AA1C"/>
    <a:srgbClr val="CF3900"/>
    <a:srgbClr val="FCD4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37320" autoAdjust="0"/>
    <p:restoredTop sz="90545" autoAdjust="0"/>
  </p:normalViewPr>
  <p:slideViewPr>
    <p:cSldViewPr snapToGrid="0">
      <p:cViewPr>
        <p:scale>
          <a:sx n="81" d="100"/>
          <a:sy n="81" d="100"/>
        </p:scale>
        <p:origin x="1120" y="480"/>
      </p:cViewPr>
      <p:guideLst>
        <p:guide orient="horz" pos="2228"/>
        <p:guide pos="3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750D-12F1-D846-9970-38A5CA2FF83E}" type="datetimeFigureOut">
              <a:rPr lang="en-US" smtClean="0"/>
              <a:pPr/>
              <a:t>1/11/18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073BA-CB92-7D4D-BE3A-395C7894D6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05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685800"/>
            <a:ext cx="48037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960C3D-629A-4297-B380-E46264914E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3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1pPr>
    <a:lvl2pPr marL="46483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2pPr>
    <a:lvl3pPr marL="92967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3pPr>
    <a:lvl4pPr marL="13945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4pPr>
    <a:lvl5pPr marL="185934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105" charset="0"/>
        <a:cs typeface="Arial" charset="0"/>
      </a:defRPr>
    </a:lvl5pPr>
    <a:lvl6pPr marL="2324176" algn="l" defTabSz="9296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89011" algn="l" defTabSz="9296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3847" algn="l" defTabSz="9296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18682" algn="l" defTabSz="92967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PTsky.jpg"/>
          <p:cNvPicPr>
            <a:picLocks noChangeAspect="1"/>
          </p:cNvPicPr>
          <p:nvPr userDrawn="1"/>
        </p:nvPicPr>
        <p:blipFill>
          <a:blip r:embed="rId2" cstate="print"/>
          <a:srcRect t="2911" r="6810"/>
          <a:stretch>
            <a:fillRect/>
          </a:stretch>
        </p:blipFill>
        <p:spPr bwMode="auto">
          <a:xfrm>
            <a:off x="0" y="0"/>
            <a:ext cx="9945688" cy="709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1063" y="1995035"/>
            <a:ext cx="5882938" cy="109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defRPr sz="3700" b="1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1063" y="3140455"/>
            <a:ext cx="5882938" cy="1007377"/>
          </a:xfrm>
        </p:spPr>
        <p:txBody>
          <a:bodyPr/>
          <a:lstStyle>
            <a:lvl1pPr>
              <a:buNone/>
              <a:defRPr sz="3700" b="0">
                <a:solidFill>
                  <a:srgbClr val="00213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1"/>
            <a:ext cx="9945688" cy="1100666"/>
          </a:xfrm>
          <a:prstGeom prst="rect">
            <a:avLst/>
          </a:prstGeom>
          <a:solidFill>
            <a:srgbClr val="00213B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967" tIns="46484" rIns="92967" bIns="46484" anchor="ctr"/>
          <a:lstStyle/>
          <a:p>
            <a:pPr>
              <a:defRPr/>
            </a:pPr>
            <a:endParaRPr lang="en-US">
              <a:latin typeface="Arial" pitchFamily="-106" charset="0"/>
              <a:ea typeface="Arial" pitchFamily="-106" charset="0"/>
              <a:cs typeface="Arial" pitchFamily="-106" charset="0"/>
            </a:endParaRPr>
          </a:p>
        </p:txBody>
      </p:sp>
      <p:pic>
        <p:nvPicPr>
          <p:cNvPr id="8" name="Picture 5" descr="UoG_keylin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471" y="235432"/>
            <a:ext cx="1976387" cy="644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UPA_Logo_Wcol_R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18262" y="128976"/>
            <a:ext cx="1638531" cy="8192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381259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381259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19186" y="1679510"/>
            <a:ext cx="9386243" cy="499087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97285" y="1656504"/>
            <a:ext cx="4399054" cy="468521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049349" y="1656504"/>
            <a:ext cx="4399054" cy="468521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97285" y="1656504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49349" y="1656503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2"/>
          </p:nvPr>
        </p:nvSpPr>
        <p:spPr>
          <a:xfrm>
            <a:off x="497285" y="4180700"/>
            <a:ext cx="8951119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97285" y="1656504"/>
            <a:ext cx="8951119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049349" y="4180699"/>
            <a:ext cx="4399054" cy="234014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2"/>
          </p:nvPr>
        </p:nvSpPr>
        <p:spPr>
          <a:xfrm>
            <a:off x="497285" y="4180700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5049349" y="4180699"/>
            <a:ext cx="4399054" cy="2340140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497285" y="4180700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97285" y="1656504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5049349" y="1656503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445913-E50A-4332-AA00-C58419D60FE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97285" y="1656504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5049349" y="1656503"/>
            <a:ext cx="4399054" cy="4864335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/>
          </p:nvPr>
        </p:nvSpPr>
        <p:spPr>
          <a:xfrm>
            <a:off x="497285" y="4180700"/>
            <a:ext cx="4399054" cy="2326993"/>
          </a:xfrm>
        </p:spPr>
        <p:txBody>
          <a:bodyPr/>
          <a:lstStyle>
            <a:lvl1pPr>
              <a:defRPr sz="2800" b="0"/>
            </a:lvl1pPr>
            <a:lvl2pPr>
              <a:defRPr sz="24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27980" y="178063"/>
            <a:ext cx="6222430" cy="709930"/>
          </a:xfrm>
        </p:spPr>
        <p:txBody>
          <a:bodyPr/>
          <a:lstStyle>
            <a:lvl1pPr algn="ctr">
              <a:buFontTx/>
              <a:buNone/>
              <a:defRPr sz="33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the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86" y="1679510"/>
            <a:ext cx="9386243" cy="499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7165" y="6801854"/>
            <a:ext cx="798523" cy="29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67" tIns="46484" rIns="92967" bIns="46484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0DB0CB4-342C-4319-A165-68826A6BDD9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1" r:id="rId2"/>
    <p:sldLayoutId id="2147483745" r:id="rId3"/>
    <p:sldLayoutId id="2147483746" r:id="rId4"/>
    <p:sldLayoutId id="2147483747" r:id="rId5"/>
    <p:sldLayoutId id="2147483752" r:id="rId6"/>
    <p:sldLayoutId id="2147483753" r:id="rId7"/>
    <p:sldLayoutId id="2147483756" r:id="rId8"/>
    <p:sldLayoutId id="2147483755" r:id="rId9"/>
    <p:sldLayoutId id="2147483763" r:id="rId10"/>
    <p:sldLayoutId id="214748376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Arial" pitchFamily="-105" charset="0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  <a:ea typeface="Arial" pitchFamily="-105" charset="0"/>
          <a:cs typeface="Arial" charset="0"/>
        </a:defRPr>
      </a:lvl5pPr>
      <a:lvl6pPr marL="464835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29670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94506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59341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8626" indent="-348626" algn="l" rtl="0" eaLnBrk="0" fontAlgn="base" hangingPunct="0">
        <a:spcBef>
          <a:spcPct val="30000"/>
        </a:spcBef>
        <a:spcAft>
          <a:spcPct val="0"/>
        </a:spcAft>
        <a:buChar char="•"/>
        <a:defRPr sz="2800" b="1">
          <a:solidFill>
            <a:srgbClr val="00213B"/>
          </a:solidFill>
          <a:latin typeface="+mn-lt"/>
          <a:ea typeface="Arial" pitchFamily="-105" charset="0"/>
          <a:cs typeface="+mn-cs"/>
        </a:defRPr>
      </a:lvl1pPr>
      <a:lvl2pPr marL="1615" indent="463222" algn="l" rtl="0" eaLnBrk="0" fontAlgn="base" hangingPunct="0">
        <a:spcBef>
          <a:spcPct val="3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  <a:ea typeface="Arial" pitchFamily="-105" charset="0"/>
          <a:cs typeface="+mn-cs"/>
        </a:defRPr>
      </a:lvl2pPr>
      <a:lvl3pPr marL="180769" indent="-177541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-106" charset="2"/>
        <a:buChar char="l"/>
        <a:defRPr sz="2400">
          <a:solidFill>
            <a:schemeClr val="tx1"/>
          </a:solidFill>
          <a:latin typeface="+mn-lt"/>
          <a:ea typeface="Arial" pitchFamily="-105" charset="0"/>
          <a:cs typeface="+mn-cs"/>
        </a:defRPr>
      </a:lvl3pPr>
      <a:lvl4pPr marL="351854" indent="-169472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4pPr>
      <a:lvl5pPr marL="532624" indent="-179156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Arial" pitchFamily="-105" charset="0"/>
          <a:cs typeface="+mn-cs"/>
        </a:defRPr>
      </a:lvl5pPr>
      <a:lvl6pPr marL="2556594" indent="-232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021429" indent="-232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86264" indent="-232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51100" indent="-23241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4835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9670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4506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9341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24176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89011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53847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18682" algn="l" defTabSz="92967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1378" y="1735"/>
            <a:ext cx="18833376" cy="70993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45" y="2076486"/>
            <a:ext cx="3930949" cy="23088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9057" y="1735"/>
            <a:ext cx="633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LOFAR - </a:t>
            </a:r>
            <a:r>
              <a:rPr lang="en-US" sz="3200" dirty="0" err="1" smtClean="0">
                <a:solidFill>
                  <a:srgbClr val="FF0000"/>
                </a:solidFill>
              </a:rPr>
              <a:t>LO</a:t>
            </a:r>
            <a:r>
              <a:rPr lang="en-US" sz="3200" dirty="0" err="1" smtClean="0"/>
              <a:t>w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F</a:t>
            </a:r>
            <a:r>
              <a:rPr lang="en-US" sz="3200" dirty="0" smtClean="0"/>
              <a:t>requency </a:t>
            </a:r>
            <a:r>
              <a:rPr lang="en-US" sz="3200" dirty="0" err="1" smtClean="0">
                <a:solidFill>
                  <a:srgbClr val="FF0000"/>
                </a:solidFill>
              </a:rPr>
              <a:t>AR</a:t>
            </a:r>
            <a:r>
              <a:rPr lang="en-US" sz="3200" dirty="0" err="1" smtClean="0"/>
              <a:t>ray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-321682" y="4453034"/>
            <a:ext cx="6206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New station in Latvia next year!</a:t>
            </a:r>
          </a:p>
          <a:p>
            <a:pPr algn="ctr"/>
            <a:r>
              <a:rPr lang="en-US" b="1" dirty="0" smtClean="0"/>
              <a:t>Interest from other countries, including Italy </a:t>
            </a:r>
            <a:endParaRPr lang="en-U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-517729" y="179770"/>
            <a:ext cx="3418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Van Haarlem et al </a:t>
            </a:r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6550" y="5088561"/>
            <a:ext cx="33467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LOFAR 2.0 </a:t>
            </a:r>
            <a:r>
              <a:rPr lang="en-US" b="1" dirty="0" smtClean="0"/>
              <a:t>has been accepted</a:t>
            </a:r>
          </a:p>
          <a:p>
            <a:pPr algn="ctr"/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Correlator improved: Cobalt 2.0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5x processing power.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Additional tied-array beams.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New grant being applied for that </a:t>
            </a:r>
            <a:r>
              <a:rPr lang="en-US" smtClean="0"/>
              <a:t>will make </a:t>
            </a:r>
            <a:r>
              <a:rPr lang="en-US" dirty="0" smtClean="0"/>
              <a:t>LBA + HBA </a:t>
            </a:r>
            <a:r>
              <a:rPr lang="en-US" smtClean="0"/>
              <a:t>observations simultaneously possible. </a:t>
            </a:r>
            <a:endParaRPr lang="en-US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6361324" y="5005496"/>
            <a:ext cx="34257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LOFAR wants you!</a:t>
            </a:r>
          </a:p>
          <a:p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Interested in radio observations?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Can use LOFAR array or local </a:t>
            </a:r>
            <a:r>
              <a:rPr lang="en-US" dirty="0" smtClean="0"/>
              <a:t>UK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6 </a:t>
            </a:r>
            <a:r>
              <a:rPr lang="en-US" dirty="0" smtClean="0"/>
              <a:t>monthly bid for LOFAR time; next one </a:t>
            </a:r>
            <a:r>
              <a:rPr lang="en-US" dirty="0" smtClean="0"/>
              <a:t>early </a:t>
            </a:r>
            <a:r>
              <a:rPr lang="en-US" dirty="0" smtClean="0"/>
              <a:t>March </a:t>
            </a:r>
            <a:r>
              <a:rPr lang="en-US" dirty="0" smtClean="0"/>
              <a:t>2018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Interested?  Contact me (Hamish Reid), Eduard </a:t>
            </a:r>
            <a:r>
              <a:rPr lang="en-US" dirty="0" err="1" smtClean="0"/>
              <a:t>Kontar</a:t>
            </a:r>
            <a:r>
              <a:rPr lang="en-US" dirty="0" smtClean="0"/>
              <a:t>, Gottfried Mann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542969" y="5109044"/>
            <a:ext cx="2972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LOFAR4SpaceWeather</a:t>
            </a:r>
          </a:p>
          <a:p>
            <a:pPr algn="ctr"/>
            <a:endParaRPr lang="en-US" b="1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Money obtained from an </a:t>
            </a:r>
            <a:r>
              <a:rPr lang="en-US" b="1" dirty="0" smtClean="0"/>
              <a:t>INFRADEV </a:t>
            </a:r>
            <a:r>
              <a:rPr lang="en-US" dirty="0" smtClean="0"/>
              <a:t>design study.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Upgrade LOFAR to do space weather monitoring in parallel with radio astronomy observations.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50" y="1931123"/>
            <a:ext cx="4147090" cy="247788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139" y="2584892"/>
            <a:ext cx="1799274" cy="168539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884356" y="691491"/>
            <a:ext cx="3701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Recent Solar LOFAR papers</a:t>
            </a:r>
          </a:p>
          <a:p>
            <a:pPr algn="ctr"/>
            <a:endParaRPr lang="en-US" b="1" dirty="0"/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Reid &amp; </a:t>
            </a:r>
            <a:r>
              <a:rPr lang="en-US" dirty="0" err="1" smtClean="0"/>
              <a:t>Kontar</a:t>
            </a:r>
            <a:r>
              <a:rPr lang="en-US" dirty="0" smtClean="0"/>
              <a:t> 2018, A&amp;A, accepted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Reid &amp; </a:t>
            </a:r>
            <a:r>
              <a:rPr lang="en-US" dirty="0" err="1" smtClean="0"/>
              <a:t>Kontar</a:t>
            </a:r>
            <a:r>
              <a:rPr lang="en-US" dirty="0" smtClean="0"/>
              <a:t> 2017, A&amp;A, 606, A141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Morosan</a:t>
            </a:r>
            <a:r>
              <a:rPr lang="en-US" dirty="0" smtClean="0"/>
              <a:t> et al 2017, A&amp;A, 606, A81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Kontar</a:t>
            </a:r>
            <a:r>
              <a:rPr lang="en-US" dirty="0" smtClean="0"/>
              <a:t> et al 2017, Nat </a:t>
            </a:r>
            <a:r>
              <a:rPr lang="en-US" dirty="0" err="1" smtClean="0"/>
              <a:t>Comms</a:t>
            </a:r>
            <a:r>
              <a:rPr lang="en-US" dirty="0" smtClean="0"/>
              <a:t>, 8, 1515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4357" y="3636575"/>
            <a:ext cx="1909499" cy="126230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00360" y="721503"/>
            <a:ext cx="2783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93933" y="659417"/>
                <a:ext cx="555120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dirty="0" smtClean="0"/>
                  <a:t>LOFAR is an array of radio antennas distributed across northern Europe, based in the Netherlands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285750" indent="-285750">
                  <a:buFont typeface="Arial" charset="0"/>
                  <a:buChar char="•"/>
                </a:pPr>
                <a:r>
                  <a:rPr lang="en-US" dirty="0"/>
                  <a:t>Solar LOFAR observations allow us to see accelerated electrons as they propagate out from the Sun.</a:t>
                </a:r>
                <a:r>
                  <a:rPr lang="en-US" dirty="0"/>
                  <a:t> 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=10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𝑚𝑠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, ∆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=20 </m:t>
                    </m:r>
                    <m:r>
                      <a:rPr lang="en-GB" i="1">
                        <a:latin typeface="Cambria Math" charset="0"/>
                        <a:ea typeface="Cambria Math" charset="0"/>
                        <a:cs typeface="Cambria Math" charset="0"/>
                      </a:rPr>
                      <m:t>𝑘𝐻𝑧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33" y="659417"/>
                <a:ext cx="5551201" cy="1384995"/>
              </a:xfrm>
              <a:prstGeom prst="rect">
                <a:avLst/>
              </a:prstGeom>
              <a:blipFill rotWithShape="0">
                <a:blip r:embed="rId7"/>
                <a:stretch>
                  <a:fillRect l="-220" t="-881" r="-769" b="-8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414" y="101013"/>
            <a:ext cx="1367695" cy="44076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7738" y="2237710"/>
            <a:ext cx="1728120" cy="12783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09425" y="3636575"/>
            <a:ext cx="1184073" cy="117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  <p:bldP spid="29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standardWhite">
  <a:themeElements>
    <a:clrScheme name="Default Design 1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1C598C"/>
      </a:accent1>
      <a:accent2>
        <a:srgbClr val="4386AF"/>
      </a:accent2>
      <a:accent3>
        <a:srgbClr val="FFFFFF"/>
      </a:accent3>
      <a:accent4>
        <a:srgbClr val="000000"/>
      </a:accent4>
      <a:accent5>
        <a:srgbClr val="ABB5C5"/>
      </a:accent5>
      <a:accent6>
        <a:srgbClr val="3C799E"/>
      </a:accent6>
      <a:hlink>
        <a:srgbClr val="92BCD6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White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HD:Users:margarete:Desktop:templates:FacultyPPTtemps:standardWhite.pot</Template>
  <TotalTime>85816</TotalTime>
  <Words>209</Words>
  <Application>Microsoft Macintosh PowerPoint</Application>
  <PresentationFormat>Custom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Cambria Math</vt:lpstr>
      <vt:lpstr>Wingdings</vt:lpstr>
      <vt:lpstr>Arial</vt:lpstr>
      <vt:lpstr>standardWhite</vt:lpstr>
      <vt:lpstr>PowerPoint Presentation</vt:lpstr>
    </vt:vector>
  </TitlesOfParts>
  <Company>University of Glasgow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here</dc:title>
  <dc:creator>Lynn Bell</dc:creator>
  <cp:lastModifiedBy>Hamish Reid</cp:lastModifiedBy>
  <cp:revision>353</cp:revision>
  <cp:lastPrinted>2013-11-25T23:13:06Z</cp:lastPrinted>
  <dcterms:created xsi:type="dcterms:W3CDTF">2015-08-20T12:53:29Z</dcterms:created>
  <dcterms:modified xsi:type="dcterms:W3CDTF">2018-01-11T13:31:40Z</dcterms:modified>
</cp:coreProperties>
</file>